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219200"/>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685800" y="76200"/>
            <a:ext cx="7772400" cy="762000"/>
          </a:xfrm>
        </p:spPr>
        <p:txBody>
          <a:bodyPr/>
          <a:lstStyle/>
          <a:p>
            <a:r>
              <a:rPr lang="en-US" sz="3600"/>
              <a:t>Fundamental Theorem of Arithmetic</a:t>
            </a:r>
          </a:p>
        </p:txBody>
      </p:sp>
      <mc:AlternateContent xmlns:mc="http://schemas.openxmlformats.org/markup-compatibility/2006">
        <mc:Choice xmlns:a14="http://schemas.microsoft.com/office/drawing/2010/main"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0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0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𝑎𝑏</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 as well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are “large.”</a:t>
                </a:r>
              </a:p>
              <a:p>
                <a:pPr>
                  <a:lnSpc>
                    <a:spcPct val="80000"/>
                  </a:lnSpc>
                  <a:spcBef>
                    <a:spcPts val="200"/>
                  </a:spcBef>
                </a:pPr>
                <a:r>
                  <a:rPr lang="en-US" sz="2000" dirty="0">
                    <a:latin typeface="Calibri" panose="020F0502020204030204" pitchFamily="34" charset="0"/>
                    <a:cs typeface="Calibri" panose="020F0502020204030204" pitchFamily="34" charset="0"/>
                  </a:rPr>
                  <a:t>Example: Factor 9,313,729.</a:t>
                </a:r>
              </a:p>
              <a:p>
                <a:pPr lvl="1">
                  <a:lnSpc>
                    <a:spcPct val="80000"/>
                  </a:lnSpc>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2713 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3433</m:t>
                    </m:r>
                  </m:oMath>
                </a14:m>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Have to try factors until about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p>
              <a:p>
                <a:pPr>
                  <a:lnSpc>
                    <a:spcPct val="80000"/>
                  </a:lnSpc>
                  <a:spcBef>
                    <a:spcPts val="200"/>
                  </a:spcBef>
                </a:pPr>
                <a:r>
                  <a:rPr lang="en-US" sz="2000" dirty="0">
                    <a:latin typeface="Calibri" panose="020F0502020204030204" pitchFamily="34" charset="0"/>
                    <a:cs typeface="Calibri" panose="020F0502020204030204" pitchFamily="34" charset="0"/>
                  </a:rPr>
                  <a:t>Factoring is hard</a:t>
                </a:r>
              </a:p>
            </p:txBody>
          </p:sp>
        </mc:Choice>
        <mc:Fallback>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621" t="-3320"/>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0"/>
            <a:ext cx="7772400" cy="914400"/>
          </a:xfrm>
        </p:spPr>
        <p:txBody>
          <a:bodyPr/>
          <a:lstStyle/>
          <a:p>
            <a:r>
              <a:rPr lang="en-US" sz="3600" dirty="0"/>
              <a:t>Greatest common divisor:  </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𝑞𝑟𝑖</m:t>
                    </m:r>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𝑟𝑖</m:t>
                    </m:r>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 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p>
              <a:p>
                <a:pPr lvl="1">
                  <a:lnSpc>
                    <a:spcPct val="80000"/>
                  </a:lnSpc>
                  <a:spcBef>
                    <a:spcPts val="200"/>
                  </a:spcBef>
                  <a:buNone/>
                </a:pP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𝑟𝑖</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0"/>
            <a:ext cx="7772400" cy="990600"/>
          </a:xfrm>
        </p:spPr>
        <p:txBody>
          <a:bodyPr/>
          <a:lstStyle/>
          <a:p>
            <a:r>
              <a:rPr lang="en-US" sz="360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1828800"/>
              </a:xfrm>
            </p:spPr>
            <p:txBody>
              <a:bodyPr/>
              <a:lstStyle/>
              <a:p>
                <a:pPr marL="609600" indent="-609600">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(m</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m</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m</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1828800"/>
              </a:xfrm>
              <a:blipFill>
                <a:blip r:embed="rId2"/>
                <a:stretch>
                  <a:fillRect l="-935" t="-206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685800"/>
          </a:xfrm>
        </p:spPr>
        <p:txBody>
          <a:bodyPr/>
          <a:lstStyle/>
          <a:p>
            <a:r>
              <a:rPr lang="en-US" sz="3600"/>
              <a:t>CRT Example</a:t>
            </a:r>
          </a:p>
        </p:txBody>
      </p:sp>
      <mc:AlternateContent xmlns:mc="http://schemas.openxmlformats.org/markup-compatibility/2006">
        <mc:Choice xmlns:a14="http://schemas.microsoft.com/office/drawing/2010/main"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Solving Congruences (mod n) </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ax=b (mod 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1143000"/>
          </a:xfrm>
        </p:spPr>
        <p:txBody>
          <a:bodyPr/>
          <a:lstStyle/>
          <a:p>
            <a:r>
              <a:rPr lang="en-US" sz="3600"/>
              <a:t>Solving Congruence Example mod </a:t>
            </a:r>
            <a:r>
              <a:rPr lang="en-US" sz="3600" err="1"/>
              <a:t>n</a:t>
            </a:r>
            <a:endParaRPr lang="en-US" sz="3600"/>
          </a:p>
        </p:txBody>
      </p:sp>
      <mc:AlternateContent xmlns:mc="http://schemas.openxmlformats.org/markup-compatibility/2006">
        <mc:Choice xmlns:a14="http://schemas.microsoft.com/office/drawing/2010/main"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2"/>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𝑐</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b="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𝑎</m:t>
                        </m:r>
                      </m:e>
                      <m:sup>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cs typeface="Calibri" panose="020F0502020204030204" pitchFamily="34" charset="0"/>
                            <a:sym typeface="Symbol" pitchFamily="18" charset="2"/>
                          </a:rPr>
                          <m:t>𝑎</m:t>
                        </m:r>
                      </m:e>
                      <m:sup>
                        <m:r>
                          <a:rPr lang="en-US" sz="2000" i="1" dirty="0">
                            <a:latin typeface="Cambria Math" panose="02040503050406030204" pitchFamily="18" charset="0"/>
                            <a:cs typeface="Calibri" panose="020F0502020204030204" pitchFamily="34" charset="0"/>
                            <a:sym typeface="Symbol" pitchFamily="18" charset="2"/>
                          </a:rPr>
                          <m:t>−1</m:t>
                        </m:r>
                      </m:sup>
                    </m:sSup>
                    <m:r>
                      <a:rPr lang="en-US" sz="2000" b="0" i="1" dirty="0" smtClean="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oMath>
                </a14:m>
                <a:r>
                  <a:rPr lang="en-US" sz="20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oMath>
                </a14:m>
                <a:r>
                  <a:rPr lang="en-US" sz="20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Lagrange’s Theorem: if S is a subgroup of a finite group G, then</a:t>
                </a:r>
              </a:p>
              <a:p>
                <a:pPr>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dirty="0" smtClean="0">
                        <a:latin typeface="Cambria Math" panose="02040503050406030204" pitchFamily="18" charset="0"/>
                        <a:cs typeface="Calibri" panose="020F0502020204030204" pitchFamily="34" charset="0"/>
                        <a:sym typeface="Symbol" pitchFamily="18" charset="2"/>
                      </a:rPr>
                      <m:t>| | |</m:t>
                    </m:r>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18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𝑠𝑎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𝑠</m:t>
                    </m:r>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𝑆</m:t>
                    </m:r>
                    <m:r>
                      <a:rPr lang="en-US" sz="18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oMath>
                </a14:m>
                <a:r>
                  <a:rPr lang="en-US" sz="18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a:latin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𝑆𝑏</m:t>
                    </m:r>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𝑆𝑏</m:t>
                    </m:r>
                    <m:r>
                      <a:rPr lang="en-US" sz="18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𝑠</m:t>
                    </m:r>
                    <m:r>
                      <a:rPr lang="en-US" sz="1800" i="1" baseline="-25000" dirty="0">
                        <a:latin typeface="Cambria Math" panose="02040503050406030204" pitchFamily="18" charset="0"/>
                        <a:cs typeface="Calibri" panose="020F0502020204030204" pitchFamily="34" charset="0"/>
                        <a:sym typeface="Symbol" pitchFamily="18" charset="2"/>
                      </a:rPr>
                      <m:t>1</m:t>
                    </m:r>
                    <m:r>
                      <a:rPr lang="en-US" sz="1800" i="1" dirty="0">
                        <a:latin typeface="Cambria Math" panose="02040503050406030204" pitchFamily="18" charset="0"/>
                        <a:cs typeface="Calibri" panose="020F0502020204030204" pitchFamily="34" charset="0"/>
                        <a:sym typeface="Symbol" pitchFamily="18" charset="2"/>
                      </a:rPr>
                      <m:t>𝑎</m:t>
                    </m:r>
                    <m:r>
                      <a:rPr lang="en-US" sz="1800" i="1" dirty="0">
                        <a:latin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𝑠</m:t>
                    </m:r>
                    <m:r>
                      <a:rPr lang="en-US" sz="1800" i="1" baseline="-25000" dirty="0">
                        <a:latin typeface="Cambria Math" panose="02040503050406030204" pitchFamily="18" charset="0"/>
                        <a:cs typeface="Calibri" panose="020F0502020204030204" pitchFamily="34" charset="0"/>
                        <a:sym typeface="Symbol" pitchFamily="18" charset="2"/>
                      </a:rPr>
                      <m:t>2</m:t>
                    </m:r>
                    <m:r>
                      <a:rPr lang="en-US" sz="1800" i="1" dirty="0">
                        <a:latin typeface="Cambria Math" panose="02040503050406030204" pitchFamily="18" charset="0"/>
                        <a:cs typeface="Calibri" panose="020F0502020204030204" pitchFamily="34" charset="0"/>
                        <a:sym typeface="Symbol" pitchFamily="18" charset="2"/>
                      </a:rPr>
                      <m:t>𝑏</m:t>
                    </m:r>
                  </m:oMath>
                </a14:m>
                <a:r>
                  <a:rPr lang="en-US" sz="18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e>
                      <m:sup>
                        <m:r>
                          <a:rPr lang="en-US" sz="1800" i="1">
                            <a:latin typeface="Cambria Math" panose="02040503050406030204" pitchFamily="18" charset="0"/>
                            <a:cs typeface="Calibri" panose="020F0502020204030204" pitchFamily="34" charset="0"/>
                            <a:sym typeface="Symbol" pitchFamily="18" charset="2"/>
                          </a:rPr>
                          <m:t>−1</m:t>
                        </m:r>
                      </m:sup>
                    </m:sSup>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𝑎</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𝑏</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𝑆𝑏</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𝑆</m:t>
                    </m:r>
                    <m:sSup>
                      <m:sSupPr>
                        <m:ctrlPr>
                          <a:rPr lang="en-US" sz="1800" i="1">
                            <a:latin typeface="Cambria Math" panose="02040503050406030204" pitchFamily="18" charset="0"/>
                            <a:cs typeface="Calibri" panose="020F0502020204030204" pitchFamily="34" charset="0"/>
                            <a:sym typeface="Symbol" pitchFamily="18" charset="2"/>
                          </a:rPr>
                        </m:ctrlPr>
                      </m:sSup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e>
                      <m:sup>
                        <m:r>
                          <a:rPr lang="en-US" sz="1800" i="1">
                            <a:latin typeface="Cambria Math" panose="02040503050406030204" pitchFamily="18" charset="0"/>
                            <a:cs typeface="Calibri" panose="020F0502020204030204" pitchFamily="34" charset="0"/>
                            <a:sym typeface="Symbol" pitchFamily="18" charset="2"/>
                          </a:rPr>
                          <m:t>−1</m:t>
                        </m:r>
                      </m:sup>
                    </m:sSup>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𝑎</m:t>
                    </m:r>
                    <m:r>
                      <a:rPr lang="en-US" sz="1800" b="0" i="0" smtClean="0">
                        <a:latin typeface="Cambria Math" panose="02040503050406030204" pitchFamily="18" charset="0"/>
                        <a:cs typeface="Calibri" panose="020F0502020204030204" pitchFamily="34" charset="0"/>
                        <a:sym typeface="Symbol" pitchFamily="18" charset="2"/>
                      </a:rPr>
                      <m:t>=</m:t>
                    </m:r>
                    <m:r>
                      <m:rPr>
                        <m:sty m:val="p"/>
                      </m:rPr>
                      <a:rPr lang="en-US" sz="1800" b="0" i="0" smtClean="0">
                        <a:latin typeface="Cambria Math" panose="02040503050406030204" pitchFamily="18" charset="0"/>
                        <a:cs typeface="Calibri" panose="020F0502020204030204" pitchFamily="34" charset="0"/>
                        <a:sym typeface="Symbol" pitchFamily="18" charset="2"/>
                      </a:rPr>
                      <m:t>Sa</m:t>
                    </m:r>
                  </m:oMath>
                </a14:m>
                <a:r>
                  <a:rPr lang="en-US" sz="18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𝐺</m:t>
                    </m:r>
                  </m:oMath>
                </a14:m>
                <a:r>
                  <a:rPr lang="en-US" sz="18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𝐶</m:t>
                    </m:r>
                    <m:r>
                      <a:rPr lang="en-US" sz="2000" i="1" baseline="-25000"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𝑖</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𝑔</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𝑖</m:t>
                        </m:r>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𝑗</m:t>
                        </m:r>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𝑚𝑜𝑑</m:t>
                        </m:r>
                        <m:r>
                          <a:rPr lang="en-US" sz="2000" b="0" i="1" dirty="0" smtClean="0">
                            <a:latin typeface="Cambria Math" panose="02040503050406030204" pitchFamily="18" charset="0"/>
                            <a:cs typeface="Calibri" panose="020F0502020204030204" pitchFamily="34" charset="0"/>
                            <a:sym typeface="Symbol" pitchFamily="18" charset="2"/>
                          </a:rPr>
                          <m:t> </m:t>
                        </m:r>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𝐶</m:t>
                    </m:r>
                    <m:r>
                      <a:rPr lang="en-US" sz="2000" i="1" baseline="-25000" dirty="0">
                        <a:latin typeface="Cambria Math" panose="02040503050406030204" pitchFamily="18" charset="0"/>
                        <a:cs typeface="Calibri" panose="020F0502020204030204" pitchFamily="34" charset="0"/>
                        <a:sym typeface="Symbol" pitchFamily="18" charset="2"/>
                      </a:rPr>
                      <m:t>6</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sym typeface="Symbol" pitchFamily="18" charset="2"/>
                      </a:rPr>
                      <m:t>𝑔</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5</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 {1}, </m:t>
                    </m:r>
                    <m:r>
                      <a:rPr lang="en-US" sz="2000" i="1" dirty="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are all subgroups of C</a:t>
                </a:r>
                <a:r>
                  <a:rPr lang="en-US" sz="2000" baseline="-25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885" t="-2292"/>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Multiplicative group mod </a:t>
            </a:r>
            <a:r>
              <a:rPr lang="en-US" sz="3600" err="1"/>
              <a:t>p</a:t>
            </a:r>
            <a:endParaRPr lang="en-US" sz="3600"/>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oMath>
                </a14:m>
                <a:r>
                  <a:rPr lang="en-US" sz="2400" dirty="0">
                    <a:sym typeface="Symbol" pitchFamily="18" charset="2"/>
                  </a:rPr>
                  <a:t> is the multiplicative group mod p.</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2"/>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1524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Primitive roots mod </a:t>
            </a:r>
            <a:r>
              <a:rPr lang="en-US" sz="3600" err="1"/>
              <a:t>p</a:t>
            </a:r>
            <a:endParaRPr lang="en-US" sz="3600"/>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81000" y="1474717"/>
                <a:ext cx="8382000" cy="2673334"/>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err="1">
                    <a:latin typeface="Calibri" panose="020F0502020204030204" pitchFamily="34" charset="0"/>
                    <a:cs typeface="Calibri" panose="020F0502020204030204" pitchFamily="34" charset="0"/>
                    <a:sym typeface="Symbol" pitchFamily="18" charset="2"/>
                  </a:rPr>
                  <a:t>Example:For</a:t>
                </a:r>
                <a:r>
                  <a:rPr lang="en-US" sz="2400" dirty="0">
                    <a:latin typeface="Calibri" panose="020F0502020204030204" pitchFamily="34" charset="0"/>
                    <a:cs typeface="Calibri" panose="020F0502020204030204" pitchFamily="34" charset="0"/>
                    <a:sym typeface="Symbol" pitchFamily="18" charset="2"/>
                  </a:rPr>
                  <a:t>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81000" y="1474717"/>
                <a:ext cx="8382000" cy="2673334"/>
              </a:xfrm>
              <a:blipFill>
                <a:blip r:embed="rId2"/>
                <a:stretch>
                  <a:fillRect l="-1210" t="-4739" b="-474"/>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524463098"/>
              </p:ext>
            </p:extLst>
          </p:nvPr>
        </p:nvGraphicFramePr>
        <p:xfrm>
          <a:off x="1080655" y="40995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16459791"/>
              </p:ext>
            </p:extLst>
          </p:nvPr>
        </p:nvGraphicFramePr>
        <p:xfrm>
          <a:off x="5181600" y="40995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42900" y="1219200"/>
                <a:ext cx="8458200" cy="5257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𝑦</m:t>
                    </m:r>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i="1" dirty="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Wingdings"/>
                      </a:rPr>
                      <m:t> (</m:t>
                    </m:r>
                    <m:r>
                      <a:rPr lang="en-US" sz="2400" i="1" dirty="0" err="1">
                        <a:latin typeface="Cambria Math" panose="02040503050406030204" pitchFamily="18" charset="0"/>
                        <a:cs typeface="Calibri" panose="020F0502020204030204" pitchFamily="34" charset="0"/>
                        <a:sym typeface="Wingdings"/>
                      </a:rPr>
                      <m:t>𝑥</m:t>
                    </m:r>
                    <m:r>
                      <a:rPr lang="en-US" sz="2400" i="1" dirty="0" err="1">
                        <a:latin typeface="Cambria Math" panose="02040503050406030204" pitchFamily="18" charset="0"/>
                        <a:cs typeface="Calibri" panose="020F0502020204030204" pitchFamily="34" charset="0"/>
                        <a:sym typeface="Wingdings"/>
                      </a:rPr>
                      <m:t>,</m:t>
                    </m:r>
                    <m:r>
                      <a:rPr lang="en-US" sz="2400" i="1" dirty="0" err="1">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m:t>
                    </m:r>
                    <m:r>
                      <a:rPr lang="en-US" sz="2400" i="1" dirty="0" err="1">
                        <a:latin typeface="Cambria Math" panose="02040503050406030204" pitchFamily="18" charset="0"/>
                        <a:cs typeface="Calibri" panose="020F0502020204030204" pitchFamily="34" charset="0"/>
                        <a:sym typeface="Wingdings"/>
                      </a:rPr>
                      <m:t>𝑦</m:t>
                    </m:r>
                    <m:r>
                      <a:rPr lang="en-US" sz="2400" i="1" dirty="0" err="1">
                        <a:latin typeface="Cambria Math" panose="02040503050406030204" pitchFamily="18" charset="0"/>
                        <a:cs typeface="Calibri" panose="020F0502020204030204" pitchFamily="34" charset="0"/>
                        <a:sym typeface="Wingdings"/>
                      </a:rPr>
                      <m:t>,</m:t>
                    </m:r>
                    <m:r>
                      <a:rPr lang="en-US" sz="2400" i="1" dirty="0" err="1">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)=1 </m:t>
                    </m:r>
                  </m:oMath>
                </a14:m>
                <a:r>
                  <a:rPr lang="en-US" sz="24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m:t>
                    </m:r>
                    <m:r>
                      <a:rPr lang="en-US" sz="2400" i="1" dirty="0" err="1">
                        <a:latin typeface="Cambria Math" panose="02040503050406030204" pitchFamily="18" charset="0"/>
                        <a:cs typeface="Calibri" panose="020F0502020204030204" pitchFamily="34" charset="0"/>
                        <a:sym typeface="Wingdings"/>
                      </a:rPr>
                      <m:t>𝑥𝑦</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)=1 </m:t>
                    </m:r>
                  </m:oMath>
                </a14:m>
                <a:r>
                  <a:rPr lang="en-US" sz="24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𝑥𝑦</m:t>
                    </m:r>
                    <m:r>
                      <a:rPr lang="en-US" sz="2400" i="1" dirty="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i="1" dirty="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𝑎𝑥</m:t>
                    </m:r>
                    <m:r>
                      <a:rPr lang="en-US" sz="2400" i="1" dirty="0" smtClean="0">
                        <a:latin typeface="Cambria Math" panose="02040503050406030204" pitchFamily="18" charset="0"/>
                        <a:cs typeface="Calibri" panose="020F0502020204030204" pitchFamily="34" charset="0"/>
                        <a:sym typeface="Wingdings"/>
                      </a:rPr>
                      <m:t>=</m:t>
                    </m:r>
                    <m:r>
                      <a:rPr lang="en-US" sz="2400" i="1" dirty="0" smtClean="0">
                        <a:latin typeface="Cambria Math" panose="02040503050406030204" pitchFamily="18" charset="0"/>
                        <a:cs typeface="Calibri" panose="020F0502020204030204" pitchFamily="34" charset="0"/>
                        <a:sym typeface="Wingdings"/>
                      </a:rPr>
                      <m:t>𝑎𝑦</m:t>
                    </m:r>
                    <m:r>
                      <a:rPr lang="en-US" sz="2400" i="1" dirty="0" smtClean="0">
                        <a:latin typeface="Cambria Math" panose="02040503050406030204" pitchFamily="18" charset="0"/>
                        <a:cs typeface="Calibri" panose="020F0502020204030204" pitchFamily="34" charset="0"/>
                        <a:sym typeface="Wingdings"/>
                      </a:rPr>
                      <m:t> (</m:t>
                    </m:r>
                    <m:r>
                      <a:rPr lang="en-US" sz="2400" i="1" dirty="0" smtClean="0">
                        <a:latin typeface="Cambria Math" panose="02040503050406030204" pitchFamily="18" charset="0"/>
                        <a:cs typeface="Calibri" panose="020F0502020204030204" pitchFamily="34" charset="0"/>
                        <a:sym typeface="Wingdings"/>
                      </a:rPr>
                      <m:t>𝑚𝑜𝑑</m:t>
                    </m:r>
                    <m:r>
                      <a:rPr lang="en-US" sz="2400" i="1" dirty="0" smtClean="0">
                        <a:latin typeface="Cambria Math" panose="02040503050406030204" pitchFamily="18" charset="0"/>
                        <a:cs typeface="Calibri" panose="020F0502020204030204" pitchFamily="34" charset="0"/>
                        <a:sym typeface="Wingdings"/>
                      </a:rPr>
                      <m:t> </m:t>
                    </m:r>
                    <m:r>
                      <a:rPr lang="en-US" sz="2400" i="1" dirty="0" smtClean="0">
                        <a:latin typeface="Cambria Math" panose="02040503050406030204" pitchFamily="18" charset="0"/>
                        <a:cs typeface="Calibri" panose="020F0502020204030204" pitchFamily="34" charset="0"/>
                        <a:sym typeface="Wingdings"/>
                      </a:rPr>
                      <m:t>𝑛</m:t>
                    </m:r>
                    <m:r>
                      <a:rPr lang="en-US" sz="2400" i="1" dirty="0" smtClean="0">
                        <a:latin typeface="Cambria Math" panose="02040503050406030204" pitchFamily="18" charset="0"/>
                        <a:cs typeface="Calibri" panose="020F0502020204030204" pitchFamily="34" charset="0"/>
                        <a:sym typeface="Wingdings"/>
                      </a:rPr>
                      <m:t>)</m:t>
                    </m:r>
                  </m:oMath>
                </a14:m>
                <a:r>
                  <a:rPr lang="en-US" sz="24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𝑎</m:t>
                    </m:r>
                    <m:r>
                      <a:rPr lang="en-US" sz="2400" i="1" dirty="0" smtClean="0">
                        <a:latin typeface="Cambria Math" panose="02040503050406030204" pitchFamily="18" charset="0"/>
                        <a:cs typeface="Calibri" panose="020F0502020204030204" pitchFamily="34" charset="0"/>
                        <a:sym typeface="Wingdings"/>
                      </a:rPr>
                      <m:t>,</m:t>
                    </m:r>
                    <m:r>
                      <a:rPr lang="en-US" sz="2400" i="1" dirty="0" smtClean="0">
                        <a:latin typeface="Cambria Math" panose="02040503050406030204" pitchFamily="18" charset="0"/>
                        <a:cs typeface="Calibri" panose="020F0502020204030204" pitchFamily="34" charset="0"/>
                        <a:sym typeface="Wingdings"/>
                      </a:rPr>
                      <m:t>𝑥</m:t>
                    </m:r>
                    <m:r>
                      <a:rPr lang="en-US" sz="2400" i="1" dirty="0" smtClean="0">
                        <a:latin typeface="Cambria Math" panose="02040503050406030204" pitchFamily="18" charset="0"/>
                        <a:cs typeface="Calibri" panose="020F0502020204030204" pitchFamily="34" charset="0"/>
                        <a:sym typeface="Wingdings"/>
                      </a:rPr>
                      <m:t>,</m:t>
                    </m:r>
                    <m:r>
                      <a:rPr lang="en-US" sz="2400" i="1" dirty="0" smtClean="0">
                        <a:latin typeface="Cambria Math" panose="02040503050406030204" pitchFamily="18" charset="0"/>
                        <a:cs typeface="Calibri" panose="020F0502020204030204" pitchFamily="34" charset="0"/>
                        <a:sym typeface="Wingdings"/>
                      </a:rPr>
                      <m:t>𝑦</m:t>
                    </m:r>
                    <m:r>
                      <a:rPr lang="en-US" sz="2400" i="1" dirty="0">
                        <a:latin typeface="Cambria Math" panose="02040503050406030204" pitchFamily="18" charset="0"/>
                        <a:cs typeface="Calibri" panose="020F0502020204030204" pitchFamily="34" charset="0"/>
                        <a:sym typeface="Wingdings"/>
                      </a:rPr>
                      <m:t> </m:t>
                    </m:r>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i="1" dirty="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𝑦</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𝑦</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𝑘𝑛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𝑥</m:t>
                    </m:r>
                    <m:r>
                      <a:rPr lang="en-US" sz="2400" i="1" dirty="0">
                        <a:latin typeface="Cambria Math" panose="02040503050406030204" pitchFamily="18" charset="0"/>
                        <a:cs typeface="Calibri" panose="020F0502020204030204" pitchFamily="34" charset="0"/>
                        <a:sym typeface="Wingdings"/>
                      </a:rPr>
                      <m:t>−</m:t>
                    </m:r>
                    <m:r>
                      <a:rPr lang="en-US" sz="2400" i="1" dirty="0">
                        <a:latin typeface="Cambria Math" panose="02040503050406030204" pitchFamily="18" charset="0"/>
                        <a:cs typeface="Calibri" panose="020F0502020204030204" pitchFamily="34" charset="0"/>
                        <a:sym typeface="Wingdings"/>
                      </a:rPr>
                      <m:t>𝑦</m:t>
                    </m:r>
                    <m:r>
                      <a:rPr lang="en-US" sz="2400" i="1" dirty="0">
                        <a:latin typeface="Cambria Math" panose="02040503050406030204" pitchFamily="18" charset="0"/>
                        <a:cs typeface="Calibri" panose="020F0502020204030204" pitchFamily="34" charset="0"/>
                        <a:sym typeface="Wingdings"/>
                      </a:rPr>
                      <m:t>)|</m:t>
                    </m:r>
                    <m:r>
                      <a:rPr lang="en-US" sz="2400" i="1" dirty="0">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𝑠𝑜</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𝑥</m:t>
                    </m:r>
                    <m:r>
                      <a:rPr lang="en-US" sz="2400" i="1" dirty="0">
                        <a:latin typeface="Cambria Math" panose="02040503050406030204" pitchFamily="18" charset="0"/>
                        <a:cs typeface="Calibri" panose="020F0502020204030204" pitchFamily="34" charset="0"/>
                        <a:sym typeface="Wingdings"/>
                      </a:rPr>
                      <m:t>=</m:t>
                    </m:r>
                    <m:r>
                      <a:rPr lang="en-US" sz="2400" i="1" dirty="0">
                        <a:latin typeface="Cambria Math" panose="02040503050406030204" pitchFamily="18" charset="0"/>
                        <a:cs typeface="Calibri" panose="020F0502020204030204" pitchFamily="34" charset="0"/>
                        <a:sym typeface="Wingdings"/>
                      </a:rPr>
                      <m:t>𝑦</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𝑚𝑜𝑑</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m:t>
                    </m:r>
                  </m:oMath>
                </a14:m>
                <a:r>
                  <a:rPr lang="en-US" sz="24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i="1" dirty="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𝑥</m:t>
                    </m:r>
                    <m:r>
                      <a:rPr lang="en-US" sz="2400" i="1" baseline="30000" dirty="0">
                        <a:latin typeface="Cambria Math" panose="02040503050406030204" pitchFamily="18" charset="0"/>
                        <a:cs typeface="Calibri" panose="020F0502020204030204" pitchFamily="34" charset="0"/>
                        <a:sym typeface="Wingdings"/>
                      </a:rPr>
                      <m:t>𝑖</m:t>
                    </m:r>
                    <m:r>
                      <a:rPr lang="en-US" sz="2400" i="1" dirty="0">
                        <a:latin typeface="Cambria Math" panose="02040503050406030204" pitchFamily="18" charset="0"/>
                        <a:cs typeface="Calibri" panose="020F0502020204030204" pitchFamily="34" charset="0"/>
                        <a:sym typeface="Wingdings"/>
                      </a:rPr>
                      <m:t>=</m:t>
                    </m:r>
                    <m:r>
                      <a:rPr lang="en-US" sz="2400" i="1" dirty="0" err="1">
                        <a:latin typeface="Cambria Math" panose="02040503050406030204" pitchFamily="18" charset="0"/>
                        <a:cs typeface="Calibri" panose="020F0502020204030204" pitchFamily="34" charset="0"/>
                        <a:sym typeface="Wingdings"/>
                      </a:rPr>
                      <m:t>𝑥</m:t>
                    </m:r>
                    <m:r>
                      <a:rPr lang="en-US" sz="2400" i="1" baseline="30000" dirty="0" err="1">
                        <a:latin typeface="Cambria Math" panose="02040503050406030204" pitchFamily="18" charset="0"/>
                        <a:cs typeface="Calibri" panose="020F0502020204030204" pitchFamily="34" charset="0"/>
                        <a:sym typeface="Wingdings"/>
                      </a:rPr>
                      <m:t>𝑗</m:t>
                    </m:r>
                    <m:r>
                      <a:rPr lang="en-US" sz="2400" i="1" dirty="0">
                        <a:latin typeface="Cambria Math" panose="02040503050406030204" pitchFamily="18" charset="0"/>
                        <a:cs typeface="Calibri" panose="020F0502020204030204" pitchFamily="34" charset="0"/>
                        <a:sym typeface="Wingdings"/>
                      </a:rPr>
                      <m:t> </m:t>
                    </m:r>
                  </m:oMath>
                </a14:m>
                <a:r>
                  <a:rPr lang="en-US" sz="24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𝑖</m:t>
                    </m:r>
                    <m:r>
                      <a:rPr lang="en-US" sz="2400" i="1" dirty="0" smtClean="0">
                        <a:latin typeface="Cambria Math" panose="02040503050406030204" pitchFamily="18" charset="0"/>
                        <a:cs typeface="Calibri" panose="020F0502020204030204" pitchFamily="34" charset="0"/>
                        <a:sym typeface="Wingdings"/>
                      </a:rPr>
                      <m:t>≠</m:t>
                    </m:r>
                    <m:r>
                      <a:rPr lang="en-US" sz="2400" i="1" dirty="0" smtClean="0">
                        <a:latin typeface="Cambria Math" panose="02040503050406030204" pitchFamily="18" charset="0"/>
                        <a:cs typeface="Calibri" panose="020F0502020204030204" pitchFamily="34" charset="0"/>
                        <a:sym typeface="Wingdings"/>
                      </a:rPr>
                      <m:t>𝑗</m:t>
                    </m:r>
                  </m:oMath>
                </a14:m>
                <a:r>
                  <a:rPr lang="en-US" sz="24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𝑖</m:t>
                    </m:r>
                    <m:r>
                      <a:rPr lang="en-US" sz="2400" i="1" dirty="0">
                        <a:latin typeface="Cambria Math" panose="02040503050406030204" pitchFamily="18" charset="0"/>
                        <a:cs typeface="Calibri" panose="020F0502020204030204" pitchFamily="34" charset="0"/>
                        <a:sym typeface="Wingdings"/>
                      </a:rPr>
                      <m:t>&gt;</m:t>
                    </m:r>
                    <m:r>
                      <a:rPr lang="en-US" sz="2400" i="1" dirty="0">
                        <a:latin typeface="Cambria Math" panose="02040503050406030204" pitchFamily="18" charset="0"/>
                        <a:cs typeface="Calibri" panose="020F0502020204030204" pitchFamily="34" charset="0"/>
                        <a:sym typeface="Wingdings"/>
                      </a:rPr>
                      <m:t>𝑗</m:t>
                    </m:r>
                    <m:r>
                      <a:rPr lang="en-US" sz="2400" i="1" dirty="0">
                        <a:latin typeface="Cambria Math" panose="02040503050406030204" pitchFamily="18" charset="0"/>
                        <a:cs typeface="Calibri" panose="020F0502020204030204" pitchFamily="34" charset="0"/>
                        <a:sym typeface="Wingdings"/>
                      </a:rPr>
                      <m:t>,  </m:t>
                    </m:r>
                    <m:sSup>
                      <m:sSupPr>
                        <m:ctrlPr>
                          <a:rPr lang="en-US" sz="2400" b="0" i="1" dirty="0" smtClean="0">
                            <a:latin typeface="Cambria Math" panose="02040503050406030204" pitchFamily="18" charset="0"/>
                            <a:cs typeface="Calibri" panose="020F0502020204030204" pitchFamily="34" charset="0"/>
                            <a:sym typeface="Wingdings"/>
                          </a:rPr>
                        </m:ctrlPr>
                      </m:sSupPr>
                      <m:e>
                        <m:r>
                          <a:rPr lang="en-US" sz="2400" b="0" i="1" dirty="0" smtClean="0">
                            <a:latin typeface="Cambria Math" panose="02040503050406030204" pitchFamily="18" charset="0"/>
                            <a:cs typeface="Calibri" panose="020F0502020204030204" pitchFamily="34" charset="0"/>
                            <a:sym typeface="Wingdings"/>
                          </a:rPr>
                          <m:t>𝑥</m:t>
                        </m:r>
                      </m:e>
                      <m:sup>
                        <m:r>
                          <a:rPr lang="en-US" sz="2400" b="0" i="1" dirty="0" smtClean="0">
                            <a:latin typeface="Cambria Math" panose="02040503050406030204" pitchFamily="18" charset="0"/>
                            <a:cs typeface="Calibri" panose="020F0502020204030204" pitchFamily="34" charset="0"/>
                            <a:sym typeface="Wingdings"/>
                          </a:rPr>
                          <m:t>𝑖</m:t>
                        </m:r>
                        <m:r>
                          <a:rPr lang="en-US" sz="2400" b="0" i="1" dirty="0" smtClean="0">
                            <a:latin typeface="Cambria Math" panose="02040503050406030204" pitchFamily="18" charset="0"/>
                            <a:cs typeface="Calibri" panose="020F0502020204030204" pitchFamily="34" charset="0"/>
                            <a:sym typeface="Wingdings"/>
                          </a:rPr>
                          <m:t>−</m:t>
                        </m:r>
                        <m:r>
                          <a:rPr lang="en-US" sz="2400" b="0" i="1" dirty="0" smtClean="0">
                            <a:latin typeface="Cambria Math" panose="02040503050406030204" pitchFamily="18" charset="0"/>
                            <a:cs typeface="Calibri" panose="020F0502020204030204" pitchFamily="34" charset="0"/>
                            <a:sym typeface="Wingdings"/>
                          </a:rPr>
                          <m:t>𝑗</m:t>
                        </m:r>
                      </m:sup>
                    </m:sSup>
                    <m:r>
                      <a:rPr lang="en-US" sz="2400" i="1" dirty="0" smtClean="0">
                        <a:latin typeface="Cambria Math" panose="02040503050406030204" pitchFamily="18" charset="0"/>
                        <a:cs typeface="Calibri" panose="020F0502020204030204" pitchFamily="34" charset="0"/>
                        <a:sym typeface="Wingdings"/>
                      </a:rPr>
                      <m:t>=1 (</m:t>
                    </m:r>
                    <m:r>
                      <a:rPr lang="en-US" sz="2400" i="1" dirty="0" smtClean="0">
                        <a:latin typeface="Cambria Math" panose="02040503050406030204" pitchFamily="18" charset="0"/>
                        <a:cs typeface="Calibri" panose="020F0502020204030204" pitchFamily="34" charset="0"/>
                        <a:sym typeface="Wingdings"/>
                      </a:rPr>
                      <m:t>𝑚𝑜𝑑</m:t>
                    </m:r>
                    <m:r>
                      <a:rPr lang="en-US" sz="2400" i="1" dirty="0" smtClean="0">
                        <a:latin typeface="Cambria Math" panose="02040503050406030204" pitchFamily="18" charset="0"/>
                        <a:cs typeface="Calibri" panose="020F0502020204030204" pitchFamily="34" charset="0"/>
                        <a:sym typeface="Wingdings"/>
                      </a:rPr>
                      <m:t> </m:t>
                    </m:r>
                    <m:r>
                      <a:rPr lang="en-US" sz="2400" i="1" dirty="0" smtClean="0">
                        <a:latin typeface="Cambria Math" panose="02040503050406030204" pitchFamily="18" charset="0"/>
                        <a:cs typeface="Calibri" panose="020F0502020204030204" pitchFamily="34" charset="0"/>
                        <a:sym typeface="Wingdings"/>
                      </a:rPr>
                      <m:t>𝑛</m:t>
                    </m:r>
                    <m:r>
                      <a:rPr lang="en-US" sz="2400" i="1" dirty="0" smtClean="0">
                        <a:latin typeface="Cambria Math" panose="02040503050406030204" pitchFamily="18" charset="0"/>
                        <a:cs typeface="Calibri" panose="020F0502020204030204" pitchFamily="34" charset="0"/>
                        <a:sym typeface="Wingdings"/>
                      </a:rPr>
                      <m:t>) </m:t>
                    </m:r>
                  </m:oMath>
                </a14:m>
                <a:r>
                  <a:rPr lang="en-US" sz="24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400" i="1" dirty="0">
                            <a:latin typeface="Cambria Math" panose="02040503050406030204" pitchFamily="18" charset="0"/>
                            <a:cs typeface="Calibri" panose="020F0502020204030204" pitchFamily="34" charset="0"/>
                            <a:sym typeface="Wingdings"/>
                          </a:rPr>
                        </m:ctrlPr>
                      </m:sSupPr>
                      <m:e>
                        <m:r>
                          <a:rPr lang="en-US" sz="2400" i="1" dirty="0">
                            <a:latin typeface="Cambria Math" panose="02040503050406030204" pitchFamily="18" charset="0"/>
                            <a:cs typeface="Calibri" panose="020F0502020204030204" pitchFamily="34" charset="0"/>
                            <a:sym typeface="Wingdings"/>
                          </a:rPr>
                          <m:t>𝑥</m:t>
                        </m:r>
                      </m:e>
                      <m:sup>
                        <m:r>
                          <a:rPr lang="en-US" sz="2400" i="1" dirty="0">
                            <a:latin typeface="Cambria Math" panose="02040503050406030204" pitchFamily="18" charset="0"/>
                            <a:cs typeface="Calibri" panose="020F0502020204030204" pitchFamily="34" charset="0"/>
                            <a:sym typeface="Wingdings"/>
                          </a:rPr>
                          <m:t>𝑖</m:t>
                        </m:r>
                        <m:r>
                          <a:rPr lang="en-US" sz="2400" i="1" dirty="0">
                            <a:latin typeface="Cambria Math" panose="02040503050406030204" pitchFamily="18" charset="0"/>
                            <a:cs typeface="Calibri" panose="020F0502020204030204" pitchFamily="34" charset="0"/>
                            <a:sym typeface="Wingdings"/>
                          </a:rPr>
                          <m:t>−</m:t>
                        </m:r>
                        <m:r>
                          <a:rPr lang="en-US" sz="2400" i="1" dirty="0">
                            <a:latin typeface="Cambria Math" panose="02040503050406030204" pitchFamily="18" charset="0"/>
                            <a:cs typeface="Calibri" panose="020F0502020204030204" pitchFamily="34" charset="0"/>
                            <a:sym typeface="Wingdings"/>
                          </a:rPr>
                          <m:t>𝑗</m:t>
                        </m:r>
                      </m:sup>
                    </m:sSup>
                    <m:r>
                      <a:rPr lang="en-US" sz="2400" i="1" dirty="0">
                        <a:latin typeface="Cambria Math" panose="02040503050406030204" pitchFamily="18" charset="0"/>
                        <a:cs typeface="Calibri" panose="020F0502020204030204" pitchFamily="34" charset="0"/>
                        <a:sym typeface="Wingdings"/>
                      </a:rPr>
                      <m:t>=1 (</m:t>
                    </m:r>
                    <m:r>
                      <a:rPr lang="en-US" sz="2400" i="1" dirty="0">
                        <a:latin typeface="Cambria Math" panose="02040503050406030204" pitchFamily="18" charset="0"/>
                        <a:cs typeface="Calibri" panose="020F0502020204030204" pitchFamily="34" charset="0"/>
                        <a:sym typeface="Wingdings"/>
                      </a:rPr>
                      <m:t>𝑚𝑜𝑑</m:t>
                    </m:r>
                    <m:r>
                      <a:rPr lang="en-US" sz="2400" i="1" dirty="0">
                        <a:latin typeface="Cambria Math" panose="02040503050406030204" pitchFamily="18" charset="0"/>
                        <a:cs typeface="Calibri" panose="020F0502020204030204" pitchFamily="34" charset="0"/>
                        <a:sym typeface="Wingdings"/>
                      </a:rPr>
                      <m:t> </m:t>
                    </m:r>
                    <m:r>
                      <a:rPr lang="en-US" sz="2400" i="1" dirty="0">
                        <a:latin typeface="Cambria Math" panose="02040503050406030204" pitchFamily="18" charset="0"/>
                        <a:cs typeface="Calibri" panose="020F0502020204030204" pitchFamily="34" charset="0"/>
                        <a:sym typeface="Wingdings"/>
                      </a:rPr>
                      <m:t>𝑛</m:t>
                    </m:r>
                    <m:r>
                      <a:rPr lang="en-US" sz="2400" i="1" dirty="0">
                        <a:latin typeface="Cambria Math" panose="02040503050406030204" pitchFamily="18" charset="0"/>
                        <a:cs typeface="Calibri" panose="020F0502020204030204" pitchFamily="34" charset="0"/>
                        <a:sym typeface="Wingdings"/>
                      </a:rPr>
                      <m:t>) </m:t>
                    </m:r>
                  </m:oMath>
                </a14:m>
                <a:r>
                  <a:rPr lang="en-US" sz="24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400" i="1" dirty="0">
                            <a:latin typeface="Cambria Math" panose="02040503050406030204" pitchFamily="18" charset="0"/>
                            <a:cs typeface="Calibri" panose="020F0502020204030204" pitchFamily="34" charset="0"/>
                            <a:sym typeface="Wingdings"/>
                          </a:rPr>
                        </m:ctrlPr>
                      </m:sSupPr>
                      <m:e>
                        <m:r>
                          <a:rPr lang="en-US" sz="2400" i="1" dirty="0">
                            <a:latin typeface="Cambria Math" panose="02040503050406030204" pitchFamily="18" charset="0"/>
                            <a:cs typeface="Calibri" panose="020F0502020204030204" pitchFamily="34" charset="0"/>
                            <a:sym typeface="Wingdings"/>
                          </a:rPr>
                          <m:t>𝑥</m:t>
                        </m:r>
                      </m:e>
                      <m:sup>
                        <m:r>
                          <a:rPr lang="en-US" sz="2400" i="1" dirty="0">
                            <a:latin typeface="Cambria Math" panose="02040503050406030204" pitchFamily="18" charset="0"/>
                            <a:cs typeface="Calibri" panose="020F0502020204030204" pitchFamily="34" charset="0"/>
                            <a:sym typeface="Wingdings"/>
                          </a:rPr>
                          <m:t>𝑖</m:t>
                        </m:r>
                        <m:r>
                          <a:rPr lang="en-US" sz="2400" i="1" dirty="0">
                            <a:latin typeface="Cambria Math" panose="02040503050406030204" pitchFamily="18" charset="0"/>
                            <a:cs typeface="Calibri" panose="020F0502020204030204" pitchFamily="34" charset="0"/>
                            <a:sym typeface="Wingdings"/>
                          </a:rPr>
                          <m:t>−</m:t>
                        </m:r>
                        <m:r>
                          <a:rPr lang="en-US" sz="2400" i="1" dirty="0">
                            <a:latin typeface="Cambria Math" panose="02040503050406030204" pitchFamily="18" charset="0"/>
                            <a:cs typeface="Calibri" panose="020F0502020204030204" pitchFamily="34" charset="0"/>
                            <a:sym typeface="Wingdings"/>
                          </a:rPr>
                          <m:t>𝑗</m:t>
                        </m:r>
                        <m:r>
                          <a:rPr lang="en-US" sz="2400" b="0" i="1" dirty="0" smtClean="0">
                            <a:latin typeface="Cambria Math" panose="02040503050406030204" pitchFamily="18" charset="0"/>
                            <a:cs typeface="Calibri" panose="020F0502020204030204" pitchFamily="34" charset="0"/>
                            <a:sym typeface="Wingdings"/>
                          </a:rPr>
                          <m:t>−1</m:t>
                        </m:r>
                      </m:sup>
                    </m:sSup>
                  </m:oMath>
                </a14:m>
                <a:r>
                  <a:rPr lang="en-US" sz="24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Wingdings"/>
                      </a:rPr>
                      <m:t>𝑥</m:t>
                    </m:r>
                  </m:oMath>
                </a14:m>
                <a:r>
                  <a:rPr lang="en-US" sz="2400" dirty="0">
                    <a:latin typeface="Calibri" panose="020F0502020204030204" pitchFamily="34" charset="0"/>
                    <a:cs typeface="Calibri" panose="020F0502020204030204" pitchFamily="34" charset="0"/>
                    <a:sym typeface="Wingdings"/>
                  </a:rPr>
                  <a:t>.</a:t>
                </a:r>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𝑏</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𝑦</m:t>
                    </m:r>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𝑍</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𝑏𝑦</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𝑎</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)=1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𝑏</m:t>
                    </m:r>
                    <m:r>
                      <a:rPr lang="en-US" sz="2400" i="1" baseline="-25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𝑏</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𝑏</m:t>
                    </m:r>
                    <m:r>
                      <a:rPr lang="en-US" sz="2400" i="1" baseline="-25000" dirty="0" err="1">
                        <a:latin typeface="Cambria Math" panose="02040503050406030204" pitchFamily="18" charset="0"/>
                        <a:cs typeface="Calibri" panose="020F0502020204030204" pitchFamily="34" charset="0"/>
                        <a:sym typeface="Symbol" pitchFamily="18" charset="2"/>
                      </a:rPr>
                      <m:t>𝑖</m:t>
                    </m:r>
                    <m:r>
                      <a:rPr lang="en-US" sz="2400" i="1" dirty="0" err="1">
                        <a:latin typeface="Cambria Math" panose="02040503050406030204" pitchFamily="18" charset="0"/>
                        <a:cs typeface="Calibri" panose="020F0502020204030204" pitchFamily="34" charset="0"/>
                        <a:sym typeface="Symbol" pitchFamily="18" charset="2"/>
                      </a:rPr>
                      <m:t>𝑎𝑥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𝑎𝑖𝑏𝑦</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𝑎𝑖</m:t>
                    </m:r>
                    <m:r>
                      <a:rPr lang="en-US" sz="2400" i="1" baseline="-25000"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𝑏</m:t>
                    </m:r>
                    <m:r>
                      <a:rPr lang="en-US" sz="2400" i="1" baseline="-25000" dirty="0" err="1">
                        <a:latin typeface="Cambria Math" panose="02040503050406030204" pitchFamily="18" charset="0"/>
                        <a:cs typeface="Calibri" panose="020F0502020204030204" pitchFamily="34" charset="0"/>
                        <a:sym typeface="Symbol" pitchFamily="18" charset="2"/>
                      </a:rPr>
                      <m:t>𝑗</m:t>
                    </m:r>
                    <m:r>
                      <a:rPr lang="en-US" sz="2400" i="1" baseline="-25000"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𝑏</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𝑎𝑏</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)=1=(</m:t>
                    </m:r>
                    <m:r>
                      <a:rPr lang="en-US" sz="2400" i="1" dirty="0" err="1">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𝑏</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baseline="-25000" dirty="0" err="1">
                        <a:latin typeface="Cambria Math" panose="02040503050406030204" pitchFamily="18" charset="0"/>
                        <a:cs typeface="Calibri" panose="020F0502020204030204" pitchFamily="34" charset="0"/>
                        <a:sym typeface="Symbol" pitchFamily="18" charset="2"/>
                      </a:rPr>
                      <m:t>𝑖𝑗</m:t>
                    </m:r>
                  </m:oMath>
                </a14:m>
                <a:r>
                  <a:rPr lang="en-US" sz="24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400" b="0" i="1" smtClean="0">
                            <a:latin typeface="Cambria Math" panose="02040503050406030204" pitchFamily="18" charset="0"/>
                            <a:sym typeface="Symbol" pitchFamily="18" charset="2"/>
                          </a:rPr>
                        </m:ctrlPr>
                      </m:dPr>
                      <m:e>
                        <m:sSubSup>
                          <m:sSubSupPr>
                            <m:ctrlPr>
                              <a:rPr lang="en-US" sz="2400" b="0" i="1" smtClean="0">
                                <a:latin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𝑎𝑏</m:t>
                            </m:r>
                          </m:sub>
                          <m:sup>
                            <m:r>
                              <a:rPr lang="en-US" sz="2400" b="0" i="1" smtClean="0">
                                <a:latin typeface="Cambria Math" panose="02040503050406030204" pitchFamily="18" charset="0"/>
                                <a:sym typeface="Symbol" pitchFamily="18" charset="2"/>
                              </a:rPr>
                              <m:t>∗</m:t>
                            </m:r>
                          </m:sup>
                        </m:sSubSup>
                      </m:e>
                    </m:d>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42900" y="1219200"/>
                <a:ext cx="8458200" cy="5257800"/>
              </a:xfrm>
              <a:blipFill>
                <a:blip r:embed="rId3"/>
                <a:stretch>
                  <a:fillRect l="-1048" t="-2169" r="-1048" b="-2410"/>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p:sp>
        <p:nvSpPr>
          <p:cNvPr id="30724" name="Rectangle 2"/>
          <p:cNvSpPr>
            <a:spLocks noGrp="1" noChangeArrowheads="1"/>
          </p:cNvSpPr>
          <p:nvPr>
            <p:ph type="title"/>
          </p:nvPr>
        </p:nvSpPr>
        <p:spPr>
          <a:xfrm>
            <a:off x="685800" y="0"/>
            <a:ext cx="7772400" cy="838200"/>
          </a:xfrm>
        </p:spPr>
        <p:txBody>
          <a:bodyPr/>
          <a:lstStyle/>
          <a:p>
            <a:r>
              <a:rPr lang="en-US" sz="3600"/>
              <a:t>The Multiplicative Group (mod n)</a:t>
            </a:r>
          </a:p>
        </p:txBody>
      </p:sp>
      <mc:AlternateContent xmlns:mc="http://schemas.openxmlformats.org/markup-compatibility/2006">
        <mc:Choice xmlns:a14="http://schemas.microsoft.com/office/drawing/2010/main"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2"/>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For n composite, multiplicative group need not be cyclic</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23850" y="1588655"/>
                <a:ext cx="8496300" cy="1854200"/>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23850" y="1588655"/>
                <a:ext cx="8496300" cy="1854200"/>
              </a:xfrm>
              <a:blipFill>
                <a:blip r:embed="rId2"/>
                <a:stretch>
                  <a:fillRect l="-1045" t="-5442" b="-42177"/>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882795573"/>
              </p:ext>
            </p:extLst>
          </p:nvPr>
        </p:nvGraphicFramePr>
        <p:xfrm>
          <a:off x="1066800" y="43180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a:t>a</a:t>
                      </a:r>
                      <a:r>
                        <a:rPr lang="en-US" baseline="30000"/>
                        <a:t>4 </a:t>
                      </a:r>
                      <a:r>
                        <a:rPr lang="en-US" baseline="0"/>
                        <a:t>(mod 15)</a:t>
                      </a:r>
                      <a:endParaRPr lang="en-US" baseline="3000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40619134"/>
              </p:ext>
            </p:extLst>
          </p:nvPr>
        </p:nvGraphicFramePr>
        <p:xfrm>
          <a:off x="5181600" y="43942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a:t>a</a:t>
                      </a:r>
                      <a:r>
                        <a:rPr lang="en-US" baseline="30000"/>
                        <a:t>4 </a:t>
                      </a:r>
                      <a:r>
                        <a:rPr lang="en-US" baseline="0"/>
                        <a:t>(mod 15)</a:t>
                      </a:r>
                      <a:endParaRPr lang="en-US" baseline="30000"/>
                    </a:p>
                  </a:txBody>
                  <a:tcPr/>
                </a:tc>
                <a:extLst>
                  <a:ext uri="{0D108BD9-81ED-4DB2-BD59-A6C34878D82A}">
                    <a16:rowId xmlns:a16="http://schemas.microsoft.com/office/drawing/2014/main" val="10000"/>
                  </a:ext>
                </a:extLst>
              </a:tr>
              <a:tr h="370840">
                <a:tc>
                  <a:txBody>
                    <a:bodyPr/>
                    <a:lstStyle/>
                    <a:p>
                      <a:pPr algn="r"/>
                      <a:r>
                        <a:rPr lang="en-US"/>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1426" name="Rectangle 2"/>
              <p:cNvSpPr>
                <a:spLocks noGrp="1" noChangeArrowheads="1"/>
              </p:cNvSpPr>
              <p:nvPr>
                <p:ph type="title"/>
              </p:nvPr>
            </p:nvSpPr>
            <p:spPr>
              <a:xfrm>
                <a:off x="685800" y="69273"/>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p:sp>
            <p:nvSpPr>
              <p:cNvPr id="231426" name="Rectangle 2"/>
              <p:cNvSpPr>
                <a:spLocks noGrp="1" noRot="1" noChangeAspect="1" noMove="1" noResize="1" noEditPoints="1" noAdjustHandles="1" noChangeArrowheads="1" noChangeShapeType="1" noTextEdit="1"/>
              </p:cNvSpPr>
              <p:nvPr>
                <p:ph type="title"/>
              </p:nvPr>
            </p:nvSpPr>
            <p:spPr>
              <a:xfrm>
                <a:off x="685800" y="69273"/>
                <a:ext cx="7772400" cy="914400"/>
              </a:xfrm>
              <a:blipFill>
                <a:blip r:embed="rId2"/>
                <a:stretch>
                  <a:fillRect b="-27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1427" name="Rectangle 3"/>
              <p:cNvSpPr>
                <a:spLocks noGrp="1" noChangeArrowheads="1"/>
              </p:cNvSpPr>
              <p:nvPr>
                <p:ph type="body" idx="1"/>
              </p:nvPr>
            </p:nvSpPr>
            <p:spPr>
              <a:xfrm>
                <a:off x="228600" y="13716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p:sp>
            <p:nvSpPr>
              <p:cNvPr id="231427" name="Rectangle 3"/>
              <p:cNvSpPr>
                <a:spLocks noGrp="1" noRot="1" noChangeAspect="1" noMove="1" noResize="1" noEditPoints="1" noAdjustHandles="1" noChangeArrowheads="1" noChangeShapeType="1" noTextEdit="1"/>
              </p:cNvSpPr>
              <p:nvPr>
                <p:ph type="body" idx="1"/>
              </p:nvPr>
            </p:nvSpPr>
            <p:spPr>
              <a:xfrm>
                <a:off x="228600" y="13716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2954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Is there a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295400"/>
                <a:ext cx="8534400" cy="5181600"/>
              </a:xfrm>
              <a:blipFill>
                <a:blip r:embed="rId2"/>
                <a:stretch>
                  <a:fillRect l="-744" t="-1711"/>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76200"/>
            <a:ext cx="7772400" cy="914400"/>
          </a:xfrm>
        </p:spPr>
        <p:txBody>
          <a:bodyPr/>
          <a:lstStyle/>
          <a:p>
            <a:r>
              <a:rPr lang="en-US" sz="3600" dirty="0"/>
              <a:t>Law of Quadratic Reciprocity</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228600" y="1219200"/>
                <a:ext cx="8686800" cy="49530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p>
              <a:p>
                <a:pPr marL="400050" lvl="1" indent="0">
                  <a:lnSpc>
                    <a:spcPct val="80000"/>
                  </a:lnSpc>
                  <a:spcBef>
                    <a:spcPts val="400"/>
                  </a:spcBef>
                  <a:spcAft>
                    <a:spcPts val="200"/>
                  </a:spcAft>
                  <a:buNone/>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m:oMathPara>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228600" y="1219200"/>
                <a:ext cx="8686800" cy="4953000"/>
              </a:xfrm>
              <a:blipFill>
                <a:blip r:embed="rId2"/>
                <a:stretch>
                  <a:fillRect l="-876" t="-512" b="-8696"/>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838200"/>
          </a:xfrm>
        </p:spPr>
        <p:txBody>
          <a:bodyPr/>
          <a:lstStyle/>
          <a:p>
            <a:r>
              <a:rPr lang="en-US" sz="3600"/>
              <a:t>Quadratic Reciprocity Example</a:t>
            </a:r>
          </a:p>
        </p:txBody>
      </p:sp>
      <p:sp>
        <p:nvSpPr>
          <p:cNvPr id="231427" name="Rectangle 3"/>
          <p:cNvSpPr>
            <a:spLocks noGrp="1" noChangeArrowheads="1"/>
          </p:cNvSpPr>
          <p:nvPr>
            <p:ph type="body" idx="1"/>
          </p:nvPr>
        </p:nvSpPr>
        <p:spPr>
          <a:xfrm>
            <a:off x="381000" y="4419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10931579"/>
              </p:ext>
            </p:extLst>
          </p:nvPr>
        </p:nvGraphicFramePr>
        <p:xfrm>
          <a:off x="381000" y="1524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600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0"/>
            <a:ext cx="8763000" cy="838200"/>
          </a:xfrm>
        </p:spPr>
        <p:txBody>
          <a:bodyPr/>
          <a:lstStyle/>
          <a:p>
            <a:r>
              <a:rPr lang="en-US" sz="3600"/>
              <a:t>Large Integer Computation</a:t>
            </a:r>
          </a:p>
        </p:txBody>
      </p:sp>
      <p:sp>
        <p:nvSpPr>
          <p:cNvPr id="25605" name="Rectangle 3"/>
          <p:cNvSpPr>
            <a:spLocks noGrp="1" noChangeArrowheads="1"/>
          </p:cNvSpPr>
          <p:nvPr>
            <p:ph type="body" idx="1"/>
          </p:nvPr>
        </p:nvSpPr>
        <p:spPr>
          <a:xfrm>
            <a:off x="533400" y="17526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0"/>
            <a:ext cx="7772400" cy="838200"/>
          </a:xfrm>
        </p:spPr>
        <p:txBody>
          <a:bodyPr/>
          <a:lstStyle/>
          <a:p>
            <a:r>
              <a:rPr lang="en-US" sz="3600"/>
              <a:t>Algorithm Timings</a:t>
            </a:r>
          </a:p>
        </p:txBody>
      </p:sp>
      <p:sp>
        <p:nvSpPr>
          <p:cNvPr id="27653" name="Rectangle 3"/>
          <p:cNvSpPr>
            <a:spLocks noGrp="1" noChangeArrowheads="1"/>
          </p:cNvSpPr>
          <p:nvPr>
            <p:ph type="body" idx="1"/>
          </p:nvPr>
        </p:nvSpPr>
        <p:spPr>
          <a:xfrm>
            <a:off x="457200" y="17526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0"/>
            <a:ext cx="7772400" cy="685800"/>
          </a:xfrm>
        </p:spPr>
        <p:txBody>
          <a:bodyPr/>
          <a:lstStyle/>
          <a:p>
            <a:r>
              <a:rPr lang="en-US" sz="3600"/>
              <a:t>Primes are plentiful</a:t>
            </a:r>
          </a:p>
        </p:txBody>
      </p:sp>
      <mc:AlternateContent xmlns:mc="http://schemas.openxmlformats.org/markup-compatibility/2006">
        <mc:Choice xmlns:a14="http://schemas.microsoft.com/office/drawing/2010/main" Requires="a14">
          <p:sp>
            <p:nvSpPr>
              <p:cNvPr id="32773" name="Rectangle 3"/>
              <p:cNvSpPr>
                <a:spLocks noGrp="1" noChangeArrowheads="1"/>
              </p:cNvSpPr>
              <p:nvPr>
                <p:ph type="body" idx="1"/>
              </p:nvPr>
            </p:nvSpPr>
            <p:spPr>
              <a:xfrm>
                <a:off x="304800" y="1676400"/>
                <a:ext cx="86106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4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4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400" dirty="0" err="1">
                    <a:latin typeface="Calibri" panose="020F0502020204030204" pitchFamily="34" charset="0"/>
                    <a:cs typeface="Calibri" panose="020F0502020204030204" pitchFamily="34" charset="0"/>
                  </a:rPr>
                  <a:t>Erdos</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n&gt;2 there is a prime between n and 2n</a:t>
                </a:r>
              </a:p>
            </p:txBody>
          </p:sp>
        </mc:Choice>
        <mc:Fallback>
          <p:sp>
            <p:nvSpPr>
              <p:cNvPr id="32773" name="Rectangle 3"/>
              <p:cNvSpPr>
                <a:spLocks noGrp="1" noRot="1" noChangeAspect="1" noMove="1" noResize="1" noEditPoints="1" noAdjustHandles="1" noChangeArrowheads="1" noChangeShapeType="1" noTextEdit="1"/>
              </p:cNvSpPr>
              <p:nvPr>
                <p:ph type="body" idx="1"/>
              </p:nvPr>
            </p:nvSpPr>
            <p:spPr>
              <a:xfrm>
                <a:off x="304800" y="1676400"/>
                <a:ext cx="8610600" cy="4038600"/>
              </a:xfrm>
              <a:blipFill>
                <a:blip r:embed="rId2"/>
                <a:stretch>
                  <a:fillRect l="-1178" t="-3448" r="-884" b="-627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74942525"/>
              </p:ext>
            </p:extLst>
          </p:nvPr>
        </p:nvGraphicFramePr>
        <p:xfrm>
          <a:off x="1295400" y="175260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0"/>
            <a:ext cx="7772400" cy="914400"/>
          </a:xfrm>
        </p:spPr>
        <p:txBody>
          <a:bodyPr/>
          <a:lstStyle/>
          <a:p>
            <a:r>
              <a:rPr lang="en-US" sz="3600"/>
              <a:t>Factoring and exponents</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228600" y="17145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228600" y="1714500"/>
                <a:ext cx="8382000" cy="3429000"/>
              </a:xfrm>
              <a:blipFill>
                <a:blip r:embed="rId2"/>
                <a:stretch>
                  <a:fillRect l="-1210" t="-3309"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0"/>
            <a:ext cx="7772400" cy="990600"/>
          </a:xfrm>
        </p:spPr>
        <p:txBody>
          <a:bodyPr/>
          <a:lstStyle/>
          <a:p>
            <a:r>
              <a:rPr lang="en-US" sz="3600"/>
              <a:t>Universal Exponent Theorem</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400050" y="1735282"/>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400050" y="1735282"/>
                <a:ext cx="8343900" cy="3810000"/>
              </a:xfrm>
              <a:blipFill>
                <a:blip r:embed="rId2"/>
                <a:stretch>
                  <a:fillRect l="-1064" t="-3322"/>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914400"/>
          </a:xfrm>
        </p:spPr>
        <p:txBody>
          <a:bodyPr/>
          <a:lstStyle/>
          <a:p>
            <a:r>
              <a:rPr lang="en-US" sz="360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0"/>
            <a:ext cx="7772400" cy="914400"/>
          </a:xfrm>
        </p:spPr>
        <p:txBody>
          <a:bodyPr/>
          <a:lstStyle/>
          <a:p>
            <a:r>
              <a:rPr lang="en-US" sz="3600"/>
              <a:t>Representing Large Integers</a:t>
            </a:r>
          </a:p>
        </p:txBody>
      </p:sp>
      <mc:AlternateContent xmlns:mc="http://schemas.openxmlformats.org/markup-compatibility/2006">
        <mc:Choice xmlns:a14="http://schemas.microsoft.com/office/drawing/2010/main" Requires="a14">
          <p:sp>
            <p:nvSpPr>
              <p:cNvPr id="37893" name="Rectangle 3"/>
              <p:cNvSpPr>
                <a:spLocks noGrp="1" noChangeArrowheads="1"/>
              </p:cNvSpPr>
              <p:nvPr>
                <p:ph type="body" idx="1"/>
              </p:nvPr>
            </p:nvSpPr>
            <p:spPr>
              <a:xfrm>
                <a:off x="304800" y="15240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p:sp>
            <p:nvSpPr>
              <p:cNvPr id="37893" name="Rectangle 3"/>
              <p:cNvSpPr>
                <a:spLocks noGrp="1" noRot="1" noChangeAspect="1" noMove="1" noResize="1" noEditPoints="1" noAdjustHandles="1" noChangeArrowheads="1" noChangeShapeType="1" noTextEdit="1"/>
              </p:cNvSpPr>
              <p:nvPr>
                <p:ph type="body" idx="1"/>
              </p:nvPr>
            </p:nvSpPr>
            <p:spPr>
              <a:xfrm>
                <a:off x="304800" y="1524000"/>
                <a:ext cx="8534400" cy="4114800"/>
              </a:xfrm>
              <a:blipFill>
                <a:blip r:embed="rId2"/>
                <a:stretch>
                  <a:fillRect l="-1190" t="-1538"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0"/>
            <a:ext cx="7772400" cy="914400"/>
          </a:xfrm>
        </p:spPr>
        <p:txBody>
          <a:bodyPr/>
          <a:lstStyle/>
          <a:p>
            <a:r>
              <a:rPr lang="en-US" sz="3600"/>
              <a:t>Classical Algorithms Speed</a:t>
            </a:r>
          </a:p>
        </p:txBody>
      </p:sp>
      <p:sp>
        <p:nvSpPr>
          <p:cNvPr id="38917" name="Rectangle 3"/>
          <p:cNvSpPr>
            <a:spLocks noGrp="1" noChangeArrowheads="1"/>
          </p:cNvSpPr>
          <p:nvPr>
            <p:ph type="body" idx="1"/>
          </p:nvPr>
        </p:nvSpPr>
        <p:spPr>
          <a:xfrm>
            <a:off x="325582" y="1365250"/>
            <a:ext cx="81534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Addition/Subtraction: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max(s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Multiplication/Squaring: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Division: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Extended GCD: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Exponentiation (a</a:t>
            </a:r>
            <a:r>
              <a:rPr lang="en-US" sz="2400" baseline="30000" dirty="0">
                <a:solidFill>
                  <a:schemeClr val="tx2"/>
                </a:solidFill>
                <a:latin typeface="Calibri" panose="020F0502020204030204" pitchFamily="34" charset="0"/>
                <a:cs typeface="Calibri" panose="020F0502020204030204" pitchFamily="34" charset="0"/>
              </a:rPr>
              <a:t>e</a:t>
            </a:r>
            <a:r>
              <a:rPr lang="en-US" sz="2400" dirty="0">
                <a:solidFill>
                  <a:schemeClr val="tx2"/>
                </a:solidFill>
                <a:latin typeface="Calibri" panose="020F0502020204030204" pitchFamily="34" charset="0"/>
                <a:cs typeface="Calibri" panose="020F0502020204030204" pitchFamily="34" charset="0"/>
              </a:rPr>
              <a:t> (mod n)): O((size e)(size n)</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Solve simultaneous linear congruence's (using CRT): O(m</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0"/>
            <a:ext cx="7772400" cy="838200"/>
          </a:xfrm>
        </p:spPr>
        <p:txBody>
          <a:bodyPr/>
          <a:lstStyle/>
          <a:p>
            <a:r>
              <a:rPr lang="en-US" sz="3600" err="1"/>
              <a:t>Karasuba</a:t>
            </a:r>
            <a:r>
              <a:rPr lang="en-US" sz="3600"/>
              <a:t> Multiplication</a:t>
            </a:r>
          </a:p>
        </p:txBody>
      </p:sp>
      <mc:AlternateContent xmlns:mc="http://schemas.openxmlformats.org/markup-compatibility/2006">
        <mc:Choice xmlns:a14="http://schemas.microsoft.com/office/drawing/2010/main"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n</a:t>
                </a:r>
                <a:r>
                  <a:rPr lang="en-US" sz="2400" baseline="30000" dirty="0">
                    <a:solidFill>
                      <a:schemeClr val="tx2"/>
                    </a:solidFill>
                    <a:latin typeface="Calibri" panose="020F0502020204030204" pitchFamily="34" charset="0"/>
                    <a:cs typeface="Calibri" panose="020F0502020204030204" pitchFamily="34" charset="0"/>
                  </a:rPr>
                  <a:t>2</a:t>
                </a:r>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0"/>
            <a:ext cx="7772400" cy="838200"/>
          </a:xfrm>
        </p:spPr>
        <p:txBody>
          <a:bodyPr/>
          <a:lstStyle/>
          <a:p>
            <a:r>
              <a:rPr lang="en-US" sz="3600"/>
              <a:t>Integer Squaring</a:t>
            </a:r>
          </a:p>
        </p:txBody>
      </p:sp>
      <p:sp>
        <p:nvSpPr>
          <p:cNvPr id="40965" name="Rectangle 3"/>
          <p:cNvSpPr>
            <a:spLocks noGrp="1" noChangeArrowheads="1"/>
          </p:cNvSpPr>
          <p:nvPr>
            <p:ph type="body" idx="1"/>
          </p:nvPr>
        </p:nvSpPr>
        <p:spPr>
          <a:xfrm>
            <a:off x="533400" y="1752600"/>
            <a:ext cx="8077200" cy="4495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0"/>
            <a:ext cx="7772400" cy="914400"/>
          </a:xfrm>
        </p:spPr>
        <p:txBody>
          <a:bodyPr/>
          <a:lstStyle/>
          <a:p>
            <a:r>
              <a:rPr lang="en-US" sz="3600"/>
              <a:t>Integer Division Algorithm</a:t>
            </a:r>
          </a:p>
        </p:txBody>
      </p:sp>
      <p:sp>
        <p:nvSpPr>
          <p:cNvPr id="41989" name="Rectangle 3"/>
          <p:cNvSpPr>
            <a:spLocks noGrp="1" noChangeArrowheads="1"/>
          </p:cNvSpPr>
          <p:nvPr>
            <p:ph type="body" idx="1"/>
          </p:nvPr>
        </p:nvSpPr>
        <p:spPr>
          <a:xfrm>
            <a:off x="533400" y="1981200"/>
            <a:ext cx="84582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x= (</a:t>
            </a:r>
            <a:r>
              <a:rPr lang="en-US" sz="2400" dirty="0" err="1">
                <a:solidFill>
                  <a:schemeClr val="tx2"/>
                </a:solidFill>
                <a:latin typeface="Calibri" panose="020F0502020204030204" pitchFamily="34" charset="0"/>
                <a:cs typeface="Calibri" panose="020F0502020204030204" pitchFamily="34" charset="0"/>
              </a:rPr>
              <a:t>x</a:t>
            </a:r>
            <a:r>
              <a:rPr lang="en-US" sz="2400" baseline="-25000" dirty="0" err="1">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 x</a:t>
            </a:r>
            <a:r>
              <a:rPr lang="en-US" sz="2400" baseline="-25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 … x</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r>
              <a:rPr lang="en-US" sz="2400" dirty="0">
                <a:solidFill>
                  <a:schemeClr val="tx2"/>
                </a:solidFill>
                <a:latin typeface="Calibri" panose="020F0502020204030204" pitchFamily="34" charset="0"/>
                <a:cs typeface="Calibri" panose="020F0502020204030204" pitchFamily="34" charset="0"/>
              </a:rPr>
              <a:t>, y= (</a:t>
            </a:r>
            <a:r>
              <a:rPr lang="en-US" sz="2400" dirty="0" err="1">
                <a:solidFill>
                  <a:schemeClr val="tx2"/>
                </a:solidFill>
                <a:latin typeface="Calibri" panose="020F0502020204030204" pitchFamily="34" charset="0"/>
                <a:cs typeface="Calibri" panose="020F0502020204030204" pitchFamily="34" charset="0"/>
              </a:rPr>
              <a:t>y</a:t>
            </a:r>
            <a:r>
              <a:rPr lang="en-US" sz="2400" baseline="-25000" dirty="0" err="1">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 y</a:t>
            </a:r>
            <a:r>
              <a:rPr lang="en-US" sz="2400" baseline="-25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 … y</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endParaRPr lang="en-US" sz="24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x/y=q= (</a:t>
            </a:r>
            <a:r>
              <a:rPr lang="en-US" sz="2400" dirty="0" err="1">
                <a:solidFill>
                  <a:schemeClr val="tx2"/>
                </a:solidFill>
                <a:latin typeface="Calibri" panose="020F0502020204030204" pitchFamily="34" charset="0"/>
                <a:cs typeface="Calibri" panose="020F0502020204030204" pitchFamily="34" charset="0"/>
              </a:rPr>
              <a:t>q</a:t>
            </a:r>
            <a:r>
              <a:rPr lang="en-US" sz="2400" baseline="-25000" dirty="0" err="1">
                <a:solidFill>
                  <a:schemeClr val="tx2"/>
                </a:solidFill>
                <a:latin typeface="Calibri" panose="020F0502020204030204" pitchFamily="34" charset="0"/>
                <a:cs typeface="Calibri" panose="020F0502020204030204" pitchFamily="34" charset="0"/>
              </a:rPr>
              <a:t>n</a:t>
            </a:r>
            <a:r>
              <a:rPr lang="en-US" sz="2400" baseline="-25000" dirty="0">
                <a:solidFill>
                  <a:schemeClr val="tx2"/>
                </a:solidFill>
                <a:latin typeface="Calibri" panose="020F0502020204030204" pitchFamily="34" charset="0"/>
                <a:cs typeface="Calibri" panose="020F0502020204030204" pitchFamily="34" charset="0"/>
              </a:rPr>
              <a:t>-t</a:t>
            </a:r>
            <a:r>
              <a:rPr lang="en-US" sz="2400" dirty="0">
                <a:solidFill>
                  <a:schemeClr val="tx2"/>
                </a:solidFill>
                <a:latin typeface="Calibri" panose="020F0502020204030204" pitchFamily="34" charset="0"/>
                <a:cs typeface="Calibri" panose="020F0502020204030204" pitchFamily="34" charset="0"/>
              </a:rPr>
              <a:t> q</a:t>
            </a:r>
            <a:r>
              <a:rPr lang="en-US" sz="2400" baseline="-25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 … q</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r>
              <a:rPr lang="en-US" sz="2400" dirty="0">
                <a:solidFill>
                  <a:schemeClr val="tx2"/>
                </a:solidFill>
                <a:latin typeface="Calibri" panose="020F0502020204030204" pitchFamily="34" charset="0"/>
                <a:cs typeface="Calibri" panose="020F0502020204030204" pitchFamily="34" charset="0"/>
              </a:rPr>
              <a:t>, x mod y= r = (r</a:t>
            </a:r>
            <a:r>
              <a:rPr lang="en-US" sz="2400" baseline="-25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 r</a:t>
            </a:r>
            <a:r>
              <a:rPr lang="en-US" sz="2400" baseline="-25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 … r</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endParaRPr lang="en-US" sz="24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400" dirty="0">
                <a:solidFill>
                  <a:schemeClr val="tx2"/>
                </a:solidFill>
                <a:latin typeface="Calibri" panose="020F0502020204030204" pitchFamily="34" charset="0"/>
                <a:cs typeface="Calibri" panose="020F0502020204030204" pitchFamily="34" charset="0"/>
              </a:rPr>
              <a:t>If </a:t>
            </a:r>
            <a:r>
              <a:rPr lang="en-US" sz="2400" dirty="0" err="1">
                <a:solidFill>
                  <a:schemeClr val="tx2"/>
                </a:solidFill>
                <a:latin typeface="Calibri" panose="020F0502020204030204" pitchFamily="34" charset="0"/>
                <a:cs typeface="Calibri" panose="020F0502020204030204" pitchFamily="34" charset="0"/>
              </a:rPr>
              <a:t>y</a:t>
            </a:r>
            <a:r>
              <a:rPr lang="en-US" sz="2400" baseline="-25000" dirty="0" err="1">
                <a:solidFill>
                  <a:schemeClr val="tx2"/>
                </a:solidFill>
                <a:latin typeface="Calibri" panose="020F0502020204030204" pitchFamily="34" charset="0"/>
                <a:cs typeface="Calibri" panose="020F0502020204030204" pitchFamily="34" charset="0"/>
              </a:rPr>
              <a:t>t</a:t>
            </a:r>
            <a:r>
              <a:rPr lang="en-US" sz="2400" dirty="0">
                <a:solidFill>
                  <a:schemeClr val="tx2"/>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s</a:t>
            </a:r>
            <a:r>
              <a:rPr lang="en-US" sz="24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400" dirty="0">
                <a:solidFill>
                  <a:schemeClr val="tx2"/>
                </a:solidFill>
                <a:latin typeface="Calibri" panose="020F0502020204030204" pitchFamily="34" charset="0"/>
                <a:cs typeface="Calibri" panose="020F0502020204030204" pitchFamily="34" charset="0"/>
              </a:rPr>
              <a:t>q</a:t>
            </a:r>
            <a:r>
              <a:rPr lang="en-US" sz="2400" baseline="-25000" dirty="0">
                <a:solidFill>
                  <a:schemeClr val="tx2"/>
                </a:solidFill>
                <a:latin typeface="Calibri" panose="020F0502020204030204" pitchFamily="34" charset="0"/>
                <a:cs typeface="Calibri" panose="020F0502020204030204" pitchFamily="34" charset="0"/>
              </a:rPr>
              <a:t>i-t-1</a:t>
            </a:r>
            <a:r>
              <a:rPr lang="en-US" sz="2400" dirty="0">
                <a:solidFill>
                  <a:schemeClr val="tx2"/>
                </a:solidFill>
                <a:latin typeface="Calibri" panose="020F0502020204030204" pitchFamily="34" charset="0"/>
                <a:cs typeface="Calibri" panose="020F0502020204030204" pitchFamily="34" charset="0"/>
              </a:rPr>
              <a:t>= (x</a:t>
            </a:r>
            <a:r>
              <a:rPr lang="en-US" sz="2400" baseline="-25000" dirty="0">
                <a:solidFill>
                  <a:schemeClr val="tx2"/>
                </a:solidFill>
                <a:latin typeface="Calibri" panose="020F0502020204030204" pitchFamily="34" charset="0"/>
                <a:cs typeface="Calibri" panose="020F0502020204030204" pitchFamily="34" charset="0"/>
              </a:rPr>
              <a:t>i</a:t>
            </a:r>
            <a:r>
              <a:rPr lang="en-US" sz="2400" dirty="0">
                <a:solidFill>
                  <a:schemeClr val="tx2"/>
                </a:solidFill>
                <a:latin typeface="Calibri" panose="020F0502020204030204" pitchFamily="34" charset="0"/>
                <a:cs typeface="Calibri" panose="020F0502020204030204" pitchFamily="34" charset="0"/>
              </a:rPr>
              <a:t>b+x</a:t>
            </a:r>
            <a:r>
              <a:rPr lang="en-US" sz="2400" baseline="-25000" dirty="0">
                <a:solidFill>
                  <a:schemeClr val="tx2"/>
                </a:solidFill>
                <a:latin typeface="Calibri" panose="020F0502020204030204" pitchFamily="34" charset="0"/>
                <a:cs typeface="Calibri" panose="020F0502020204030204" pitchFamily="34" charset="0"/>
              </a:rPr>
              <a:t>i-1</a:t>
            </a:r>
            <a:r>
              <a:rPr lang="en-US" sz="2400" dirty="0">
                <a:solidFill>
                  <a:schemeClr val="tx2"/>
                </a:solidFill>
                <a:latin typeface="Calibri" panose="020F0502020204030204" pitchFamily="34" charset="0"/>
                <a:cs typeface="Calibri" panose="020F0502020204030204" pitchFamily="34" charset="0"/>
              </a:rPr>
              <a:t>)/</a:t>
            </a:r>
            <a:r>
              <a:rPr lang="en-US" sz="2400" dirty="0" err="1">
                <a:solidFill>
                  <a:schemeClr val="tx2"/>
                </a:solidFill>
                <a:latin typeface="Calibri" panose="020F0502020204030204" pitchFamily="34" charset="0"/>
                <a:cs typeface="Calibri" panose="020F0502020204030204" pitchFamily="34" charset="0"/>
              </a:rPr>
              <a:t>y</a:t>
            </a:r>
            <a:r>
              <a:rPr lang="en-US" sz="2400" baseline="-25000" dirty="0" err="1">
                <a:solidFill>
                  <a:schemeClr val="tx2"/>
                </a:solidFill>
                <a:latin typeface="Calibri" panose="020F0502020204030204" pitchFamily="34" charset="0"/>
                <a:cs typeface="Calibri" panose="020F0502020204030204" pitchFamily="34" charset="0"/>
              </a:rPr>
              <a:t>t</a:t>
            </a:r>
            <a:r>
              <a:rPr lang="en-US" sz="24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400" dirty="0">
                <a:solidFill>
                  <a:schemeClr val="tx2"/>
                </a:solidFill>
                <a:latin typeface="Calibri" panose="020F0502020204030204" pitchFamily="34" charset="0"/>
                <a:cs typeface="Calibri" panose="020F0502020204030204" pitchFamily="34" charset="0"/>
              </a:rPr>
              <a:t>If q</a:t>
            </a:r>
            <a:r>
              <a:rPr lang="en-US" sz="2400" baseline="-25000" dirty="0">
                <a:solidFill>
                  <a:schemeClr val="tx2"/>
                </a:solidFill>
                <a:latin typeface="Calibri" panose="020F0502020204030204" pitchFamily="34" charset="0"/>
                <a:cs typeface="Calibri" panose="020F0502020204030204" pitchFamily="34" charset="0"/>
              </a:rPr>
              <a:t>i-t-1</a:t>
            </a:r>
            <a:r>
              <a:rPr lang="en-US" sz="2400" dirty="0">
                <a:solidFill>
                  <a:schemeClr val="tx2"/>
                </a:solidFill>
                <a:latin typeface="Calibri" panose="020F0502020204030204" pitchFamily="34" charset="0"/>
                <a:cs typeface="Calibri" panose="020F0502020204030204" pitchFamily="34" charset="0"/>
              </a:rPr>
              <a:t>= (x</a:t>
            </a:r>
            <a:r>
              <a:rPr lang="en-US" sz="2400" baseline="-25000" dirty="0">
                <a:solidFill>
                  <a:schemeClr val="tx2"/>
                </a:solidFill>
                <a:latin typeface="Calibri" panose="020F0502020204030204" pitchFamily="34" charset="0"/>
                <a:cs typeface="Calibri" panose="020F0502020204030204" pitchFamily="34" charset="0"/>
              </a:rPr>
              <a:t>i</a:t>
            </a:r>
            <a:r>
              <a:rPr lang="en-US" sz="2400" dirty="0">
                <a:solidFill>
                  <a:schemeClr val="tx2"/>
                </a:solidFill>
                <a:latin typeface="Calibri" panose="020F0502020204030204" pitchFamily="34" charset="0"/>
                <a:cs typeface="Calibri" panose="020F0502020204030204" pitchFamily="34" charset="0"/>
              </a:rPr>
              <a:t>b</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+x</a:t>
            </a:r>
            <a:r>
              <a:rPr lang="en-US" sz="2400" baseline="-25000" dirty="0">
                <a:solidFill>
                  <a:schemeClr val="tx2"/>
                </a:solidFill>
                <a:latin typeface="Calibri" panose="020F0502020204030204" pitchFamily="34" charset="0"/>
                <a:cs typeface="Calibri" panose="020F0502020204030204" pitchFamily="34" charset="0"/>
              </a:rPr>
              <a:t>i-1</a:t>
            </a:r>
            <a:r>
              <a:rPr lang="en-US" sz="2400" dirty="0">
                <a:solidFill>
                  <a:schemeClr val="tx2"/>
                </a:solidFill>
                <a:latin typeface="Calibri" panose="020F0502020204030204" pitchFamily="34" charset="0"/>
                <a:cs typeface="Calibri" panose="020F0502020204030204" pitchFamily="34" charset="0"/>
              </a:rPr>
              <a:t>b+x</a:t>
            </a:r>
            <a:r>
              <a:rPr lang="en-US" sz="2400" baseline="-25000" dirty="0">
                <a:solidFill>
                  <a:schemeClr val="tx2"/>
                </a:solidFill>
                <a:latin typeface="Calibri" panose="020F0502020204030204" pitchFamily="34" charset="0"/>
                <a:cs typeface="Calibri" panose="020F0502020204030204" pitchFamily="34" charset="0"/>
              </a:rPr>
              <a:t>i-2</a:t>
            </a:r>
            <a:r>
              <a:rPr lang="en-US" sz="2400" dirty="0">
                <a:solidFill>
                  <a:schemeClr val="tx2"/>
                </a:solidFill>
                <a:latin typeface="Calibri" panose="020F0502020204030204" pitchFamily="34" charset="0"/>
                <a:cs typeface="Calibri" panose="020F0502020204030204" pitchFamily="34" charset="0"/>
              </a:rPr>
              <a:t>)/(y</a:t>
            </a:r>
            <a:r>
              <a:rPr lang="en-US" sz="2400" baseline="-25000" dirty="0">
                <a:solidFill>
                  <a:schemeClr val="tx2"/>
                </a:solidFill>
                <a:latin typeface="Calibri" panose="020F0502020204030204" pitchFamily="34" charset="0"/>
                <a:cs typeface="Calibri" panose="020F0502020204030204" pitchFamily="34" charset="0"/>
              </a:rPr>
              <a:t>t</a:t>
            </a:r>
            <a:r>
              <a:rPr lang="en-US" sz="2400" dirty="0">
                <a:solidFill>
                  <a:schemeClr val="tx2"/>
                </a:solidFill>
                <a:latin typeface="Calibri" panose="020F0502020204030204" pitchFamily="34" charset="0"/>
                <a:cs typeface="Calibri" panose="020F0502020204030204" pitchFamily="34" charset="0"/>
              </a:rPr>
              <a:t>b+y</a:t>
            </a:r>
            <a:r>
              <a:rPr lang="en-US" sz="2400" baseline="-25000" dirty="0">
                <a:solidFill>
                  <a:schemeClr val="tx2"/>
                </a:solidFill>
                <a:latin typeface="Calibri" panose="020F0502020204030204" pitchFamily="34" charset="0"/>
                <a:cs typeface="Calibri" panose="020F0502020204030204" pitchFamily="34" charset="0"/>
              </a:rPr>
              <a:t>t-1</a:t>
            </a:r>
            <a:r>
              <a:rPr lang="en-US" sz="24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0"/>
            <a:ext cx="7772400" cy="762000"/>
          </a:xfrm>
        </p:spPr>
        <p:txBody>
          <a:bodyPr/>
          <a:lstStyle/>
          <a:p>
            <a:r>
              <a:rPr lang="en-US" sz="3600"/>
              <a:t>Integer Division</a:t>
            </a:r>
          </a:p>
        </p:txBody>
      </p:sp>
      <p:sp>
        <p:nvSpPr>
          <p:cNvPr id="43013" name="Rectangle 3"/>
          <p:cNvSpPr>
            <a:spLocks noGrp="1" noChangeArrowheads="1"/>
          </p:cNvSpPr>
          <p:nvPr>
            <p:ph type="body" idx="1"/>
          </p:nvPr>
        </p:nvSpPr>
        <p:spPr>
          <a:xfrm>
            <a:off x="266700" y="15240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762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9906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609600" indent="-609600">
              <a:buFontTx/>
              <a:buNone/>
            </a:pPr>
            <a:endParaRPr lang="en-US" sz="1800" dirty="0">
              <a:solidFill>
                <a:schemeClr val="tx2"/>
              </a:solidFill>
            </a:endParaRP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baseline="-25000" dirty="0">
              <a:solidFill>
                <a:schemeClr val="tx2"/>
              </a:solidFill>
            </a:endParaRPr>
          </a:p>
          <a:p>
            <a:pPr marL="609600" indent="-609600">
              <a:buFontTx/>
              <a:buNone/>
            </a:pP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76200"/>
            <a:ext cx="7772400" cy="838200"/>
          </a:xfrm>
        </p:spPr>
        <p:txBody>
          <a:bodyPr/>
          <a:lstStyle/>
          <a:p>
            <a:r>
              <a:rPr lang="en-US" sz="360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905000"/>
                <a:ext cx="7924800" cy="32004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000" baseline="30000" dirty="0">
                    <a:solidFill>
                      <a:schemeClr val="tx2"/>
                    </a:solidFill>
                    <a:latin typeface="Calibri" panose="020F0502020204030204" pitchFamily="34" charset="0"/>
                    <a:cs typeface="Calibri" panose="020F0502020204030204" pitchFamily="34" charset="0"/>
                  </a:rPr>
                  <a:t>–</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0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baseline="30000" dirty="0">
                        <a:solidFill>
                          <a:schemeClr val="tx2"/>
                        </a:solidFill>
                        <a:latin typeface="Cambria Math" panose="02040503050406030204" pitchFamily="18" charset="0"/>
                        <a:cs typeface="Calibri" panose="020F0502020204030204" pitchFamily="34" charset="0"/>
                      </a:rPr>
                      <m:t>–</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1 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𝐴𝐵𝑅</m:t>
                    </m:r>
                    <m:r>
                      <a:rPr lang="en-US" sz="2000" i="1" baseline="30000" dirty="0">
                        <a:solidFill>
                          <a:schemeClr val="tx2"/>
                        </a:solidFill>
                        <a:latin typeface="Cambria Math" panose="02040503050406030204" pitchFamily="18" charset="0"/>
                        <a:cs typeface="Calibri" panose="020F0502020204030204" pitchFamily="34" charset="0"/>
                      </a:rPr>
                      <m:t>–</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1 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905000"/>
                <a:ext cx="7924800" cy="3200400"/>
              </a:xfrm>
              <a:blipFill>
                <a:blip r:embed="rId2"/>
                <a:stretch>
                  <a:fillRect l="-801" t="-1186" b="-158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76200"/>
            <a:ext cx="8305800" cy="685800"/>
          </a:xfrm>
        </p:spPr>
        <p:txBody>
          <a:bodyPr/>
          <a:lstStyle/>
          <a:p>
            <a:r>
              <a:rPr lang="en-US" sz="3600"/>
              <a:t>Montgomery Multiplication and Timing</a:t>
            </a:r>
          </a:p>
        </p:txBody>
      </p:sp>
      <mc:AlternateContent xmlns:mc="http://schemas.openxmlformats.org/markup-compatibility/2006">
        <mc:Choice xmlns:a14="http://schemas.microsoft.com/office/drawing/2010/main" Requires="a14">
          <p:sp>
            <p:nvSpPr>
              <p:cNvPr id="48133" name="Rectangle 3"/>
              <p:cNvSpPr>
                <a:spLocks noGrp="1" noChangeArrowheads="1"/>
              </p:cNvSpPr>
              <p:nvPr>
                <p:ph type="body" idx="1"/>
              </p:nvPr>
            </p:nvSpPr>
            <p:spPr>
              <a:xfrm>
                <a:off x="381000" y="1371600"/>
                <a:ext cx="8458200" cy="4724400"/>
              </a:xfrm>
            </p:spPr>
            <p:txBody>
              <a:bodyPr/>
              <a:lstStyle/>
              <a:p>
                <a:pPr>
                  <a:lnSpc>
                    <a:spcPct val="90000"/>
                  </a:lnSpc>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all t words long</a:t>
                </a:r>
                <a:r>
                  <a:rPr lang="en-US" sz="2000" dirty="0">
                    <a:solidFill>
                      <a:schemeClr val="tx2"/>
                    </a:solidFill>
                    <a:sym typeface="Symbol" pitchFamily="18" charset="2"/>
                  </a:rPr>
                  <a:t>.</a:t>
                </a:r>
              </a:p>
              <a:p>
                <a:pPr>
                  <a:lnSpc>
                    <a:spcPct val="90000"/>
                  </a:lnSpc>
                </a:pPr>
                <a:endParaRPr lang="en-US" sz="2000" dirty="0">
                  <a:solidFill>
                    <a:schemeClr val="tx2"/>
                  </a:solidFill>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p:sp>
            <p:nvSpPr>
              <p:cNvPr id="48133" name="Rectangle 3"/>
              <p:cNvSpPr>
                <a:spLocks noGrp="1" noRot="1" noChangeAspect="1" noMove="1" noResize="1" noEditPoints="1" noAdjustHandles="1" noChangeArrowheads="1" noChangeShapeType="1" noTextEdit="1"/>
              </p:cNvSpPr>
              <p:nvPr>
                <p:ph type="body" idx="1"/>
              </p:nvPr>
            </p:nvSpPr>
            <p:spPr>
              <a:xfrm>
                <a:off x="381000" y="13716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762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4114800"/>
          </a:xfrm>
        </p:spPr>
        <p:txBody>
          <a:bodyPr/>
          <a:lstStyle/>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0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0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000" dirty="0">
                <a:solidFill>
                  <a:schemeClr val="tx2"/>
                </a:solidFill>
                <a:latin typeface="Calibri" panose="020F0502020204030204" pitchFamily="34" charset="0"/>
                <a:cs typeface="Calibri" panose="020F0502020204030204" pitchFamily="34" charset="0"/>
                <a:sym typeface="Symbol" pitchFamily="18" charset="2"/>
              </a:rPr>
              <a:t>(e)=t+1 and </a:t>
            </a:r>
            <a:r>
              <a:rPr lang="en-US" sz="2000" dirty="0" err="1">
                <a:solidFill>
                  <a:schemeClr val="tx2"/>
                </a:solidFill>
                <a:latin typeface="Calibri" panose="020F0502020204030204" pitchFamily="34" charset="0"/>
                <a:cs typeface="Calibri" panose="020F0502020204030204" pitchFamily="34" charset="0"/>
                <a:sym typeface="Symbol" pitchFamily="18" charset="2"/>
              </a:rPr>
              <a:t>wt</a:t>
            </a:r>
            <a:r>
              <a:rPr lang="en-US" sz="20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0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000" dirty="0">
                <a:solidFill>
                  <a:schemeClr val="tx2"/>
                </a:solidFill>
                <a:latin typeface="Calibri" panose="020F0502020204030204" pitchFamily="34" charset="0"/>
                <a:cs typeface="Calibri" panose="020F0502020204030204" pitchFamily="34" charset="0"/>
                <a:sym typeface="Symbol" pitchFamily="18" charset="2"/>
              </a:rPr>
              <a:t> and </a:t>
            </a:r>
            <a:r>
              <a:rPr lang="en-US" sz="2000" dirty="0" err="1">
                <a:solidFill>
                  <a:schemeClr val="tx2"/>
                </a:solidFill>
                <a:latin typeface="Calibri" panose="020F0502020204030204" pitchFamily="34" charset="0"/>
                <a:cs typeface="Calibri" panose="020F0502020204030204" pitchFamily="34" charset="0"/>
                <a:sym typeface="Symbol" pitchFamily="18" charset="2"/>
              </a:rPr>
              <a:t>wt</a:t>
            </a:r>
            <a:r>
              <a:rPr lang="en-US" sz="20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76200"/>
            <a:ext cx="8382000" cy="838200"/>
          </a:xfrm>
        </p:spPr>
        <p:txBody>
          <a:bodyPr/>
          <a:lstStyle/>
          <a:p>
            <a:r>
              <a:rPr lang="en-US" sz="3600"/>
              <a:t>Montgomery Exponentiation and Timing</a:t>
            </a:r>
          </a:p>
        </p:txBody>
      </p:sp>
      <p:sp>
        <p:nvSpPr>
          <p:cNvPr id="50181" name="Rectangle 3"/>
          <p:cNvSpPr>
            <a:spLocks noGrp="1" noChangeArrowheads="1"/>
          </p:cNvSpPr>
          <p:nvPr>
            <p:ph type="body" sz="half" idx="1"/>
          </p:nvPr>
        </p:nvSpPr>
        <p:spPr>
          <a:xfrm>
            <a:off x="533400" y="1295400"/>
            <a:ext cx="7924800" cy="3429000"/>
          </a:xfrm>
        </p:spPr>
        <p:txBody>
          <a:bodyPr/>
          <a:lstStyle/>
          <a:p>
            <a:pPr marL="533400" indent="-533400">
              <a:spcBef>
                <a:spcPts val="200"/>
              </a:spcBef>
              <a:buFontTx/>
              <a:buNone/>
            </a:pPr>
            <a:r>
              <a:rPr lang="en-US" sz="2000" dirty="0">
                <a:solidFill>
                  <a:schemeClr val="tx2"/>
                </a:solidFill>
                <a:latin typeface="Calibri" panose="020F0502020204030204" pitchFamily="34" charset="0"/>
                <a:cs typeface="Calibri" panose="020F0502020204030204" pitchFamily="34" charset="0"/>
              </a:rPr>
              <a:t>x= (x</a:t>
            </a:r>
            <a:r>
              <a:rPr lang="en-US" sz="2000" baseline="-25000" dirty="0">
                <a:solidFill>
                  <a:schemeClr val="tx2"/>
                </a:solidFill>
                <a:latin typeface="Calibri" panose="020F0502020204030204" pitchFamily="34" charset="0"/>
                <a:cs typeface="Calibri" panose="020F0502020204030204" pitchFamily="34" charset="0"/>
              </a:rPr>
              <a:t>l</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l-1</a:t>
            </a:r>
            <a:r>
              <a:rPr lang="en-US" sz="2000" dirty="0">
                <a:solidFill>
                  <a:schemeClr val="tx2"/>
                </a:solidFill>
                <a:latin typeface="Calibri" panose="020F0502020204030204" pitchFamily="34" charset="0"/>
                <a:cs typeface="Calibri" panose="020F0502020204030204" pitchFamily="34" charset="0"/>
              </a:rPr>
              <a:t> … x</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r>
              <a:rPr lang="en-US" sz="2000" dirty="0">
                <a:solidFill>
                  <a:schemeClr val="tx2"/>
                </a:solidFill>
                <a:latin typeface="Calibri" panose="020F0502020204030204" pitchFamily="34" charset="0"/>
                <a:cs typeface="Calibri" panose="020F0502020204030204" pitchFamily="34" charset="0"/>
              </a:rPr>
              <a:t>, e= (e</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e</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 e</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r>
              <a:rPr lang="en-US" sz="2000" dirty="0">
                <a:solidFill>
                  <a:schemeClr val="tx2"/>
                </a:solidFill>
                <a:latin typeface="Calibri" panose="020F0502020204030204" pitchFamily="34" charset="0"/>
                <a:cs typeface="Calibri" panose="020F0502020204030204" pitchFamily="34" charset="0"/>
              </a:rPr>
              <a:t>, m = (m</a:t>
            </a:r>
            <a:r>
              <a:rPr lang="en-US" sz="2000" baseline="-25000" dirty="0">
                <a:solidFill>
                  <a:schemeClr val="tx2"/>
                </a:solidFill>
                <a:latin typeface="Calibri" panose="020F0502020204030204" pitchFamily="34" charset="0"/>
                <a:cs typeface="Calibri" panose="020F0502020204030204" pitchFamily="34" charset="0"/>
              </a:rPr>
              <a:t>l-1</a:t>
            </a:r>
            <a:r>
              <a:rPr lang="en-US" sz="2000" dirty="0">
                <a:solidFill>
                  <a:schemeClr val="tx2"/>
                </a:solidFill>
                <a:latin typeface="Calibri" panose="020F0502020204030204" pitchFamily="34" charset="0"/>
                <a:cs typeface="Calibri" panose="020F0502020204030204" pitchFamily="34" charset="0"/>
              </a:rPr>
              <a:t> m</a:t>
            </a:r>
            <a:r>
              <a:rPr lang="en-US" sz="2000" baseline="-25000" dirty="0">
                <a:solidFill>
                  <a:schemeClr val="tx2"/>
                </a:solidFill>
                <a:latin typeface="Calibri" panose="020F0502020204030204" pitchFamily="34" charset="0"/>
                <a:cs typeface="Calibri" panose="020F0502020204030204" pitchFamily="34" charset="0"/>
              </a:rPr>
              <a:t>l-2</a:t>
            </a:r>
            <a:r>
              <a:rPr lang="en-US" sz="2000" dirty="0">
                <a:solidFill>
                  <a:schemeClr val="tx2"/>
                </a:solidFill>
                <a:latin typeface="Calibri" panose="020F0502020204030204" pitchFamily="34" charset="0"/>
                <a:cs typeface="Calibri" panose="020F0502020204030204" pitchFamily="34" charset="0"/>
              </a:rPr>
              <a:t> … m</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r>
              <a:rPr lang="en-US" sz="2000" dirty="0">
                <a:solidFill>
                  <a:schemeClr val="tx2"/>
                </a:solidFill>
                <a:latin typeface="Calibri" panose="020F0502020204030204" pitchFamily="34" charset="0"/>
                <a:cs typeface="Calibri" panose="020F0502020204030204" pitchFamily="34" charset="0"/>
              </a:rPr>
              <a:t>, </a:t>
            </a:r>
          </a:p>
          <a:p>
            <a:pPr marL="533400" indent="-533400">
              <a:spcBef>
                <a:spcPts val="200"/>
              </a:spcBef>
              <a:buFontTx/>
              <a:buNone/>
            </a:pPr>
            <a:r>
              <a:rPr lang="en-US" sz="2000" dirty="0">
                <a:solidFill>
                  <a:schemeClr val="tx2"/>
                </a:solidFill>
                <a:latin typeface="Calibri" panose="020F0502020204030204" pitchFamily="34" charset="0"/>
                <a:cs typeface="Calibri" panose="020F0502020204030204" pitchFamily="34" charset="0"/>
              </a:rPr>
              <a:t>R= b</a:t>
            </a:r>
            <a:r>
              <a:rPr lang="en-US" sz="2000" baseline="30000" dirty="0">
                <a:solidFill>
                  <a:schemeClr val="tx2"/>
                </a:solidFill>
                <a:latin typeface="Calibri" panose="020F0502020204030204" pitchFamily="34" charset="0"/>
                <a:cs typeface="Calibri" panose="020F0502020204030204" pitchFamily="34" charset="0"/>
              </a:rPr>
              <a:t>l</a:t>
            </a:r>
            <a:r>
              <a:rPr lang="en-US" sz="2000" dirty="0">
                <a:solidFill>
                  <a:schemeClr val="tx2"/>
                </a:solidFill>
                <a:latin typeface="Calibri" panose="020F0502020204030204" pitchFamily="34" charset="0"/>
                <a:cs typeface="Calibri" panose="020F0502020204030204" pitchFamily="34" charset="0"/>
              </a:rPr>
              <a:t>, m’= -m</a:t>
            </a:r>
            <a:r>
              <a:rPr lang="en-US" sz="2000" baseline="30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(mod b)</a:t>
            </a:r>
          </a:p>
          <a:p>
            <a:pPr marL="533400" indent="-533400">
              <a:buFontTx/>
              <a:buNone/>
            </a:pPr>
            <a:r>
              <a:rPr lang="en-US" sz="2000" dirty="0" err="1">
                <a:solidFill>
                  <a:schemeClr val="tx2"/>
                </a:solidFill>
                <a:latin typeface="Calibri" panose="020F0502020204030204" pitchFamily="34" charset="0"/>
                <a:cs typeface="Calibri" panose="020F0502020204030204" pitchFamily="34" charset="0"/>
                <a:sym typeface="Symbol" pitchFamily="18" charset="2"/>
              </a:rPr>
              <a:t>MontExp</a:t>
            </a:r>
            <a:r>
              <a:rPr lang="en-US" sz="2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err="1">
                <a:solidFill>
                  <a:schemeClr val="tx2"/>
                </a:solidFill>
                <a:latin typeface="Calibri" panose="020F0502020204030204" pitchFamily="34" charset="0"/>
                <a:cs typeface="Calibri" panose="020F0502020204030204" pitchFamily="34" charset="0"/>
                <a:sym typeface="Symbol" pitchFamily="18" charset="2"/>
              </a:rPr>
              <a:t>x,e,m</a:t>
            </a:r>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eriod"/>
            </a:pPr>
            <a:r>
              <a:rPr lang="en-US" sz="2000" dirty="0">
                <a:solidFill>
                  <a:schemeClr val="tx2"/>
                </a:solidFill>
                <a:latin typeface="Calibri" panose="020F0502020204030204" pitchFamily="34" charset="0"/>
                <a:cs typeface="Calibri" panose="020F0502020204030204" pitchFamily="34" charset="0"/>
                <a:sym typeface="Symbol" pitchFamily="18" charset="2"/>
              </a:rPr>
              <a:t>x</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a:solidFill>
                  <a:schemeClr val="tx2"/>
                </a:solidFill>
                <a:latin typeface="Calibri" panose="020F0502020204030204" pitchFamily="34" charset="0"/>
                <a:cs typeface="Calibri" panose="020F0502020204030204" pitchFamily="34" charset="0"/>
                <a:sym typeface="Symbol" pitchFamily="18" charset="2"/>
              </a:rPr>
              <a:t>= MontMult(x, R</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2</a:t>
            </a:r>
            <a:r>
              <a:rPr lang="en-US" sz="2000" dirty="0">
                <a:solidFill>
                  <a:schemeClr val="tx2"/>
                </a:solidFill>
                <a:latin typeface="Calibri" panose="020F0502020204030204" pitchFamily="34" charset="0"/>
                <a:cs typeface="Calibri" panose="020F0502020204030204" pitchFamily="34" charset="0"/>
                <a:sym typeface="Symbol" pitchFamily="18" charset="2"/>
              </a:rPr>
              <a:t>, m), A= R (mod m)</a:t>
            </a:r>
          </a:p>
          <a:p>
            <a:pPr marL="914400" lvl="1" indent="-457200">
              <a:spcBef>
                <a:spcPts val="200"/>
              </a:spcBef>
              <a:buFontTx/>
              <a:buAutoNum type="arabicPeriod"/>
            </a:pPr>
            <a:r>
              <a:rPr lang="en-US" sz="2000" dirty="0">
                <a:solidFill>
                  <a:schemeClr val="tx2"/>
                </a:solidFill>
                <a:latin typeface="Calibri" panose="020F0502020204030204" pitchFamily="34" charset="0"/>
                <a:cs typeface="Calibri" panose="020F0502020204030204" pitchFamily="34" charset="0"/>
                <a:sym typeface="Symbol" pitchFamily="18" charset="2"/>
              </a:rPr>
              <a:t>for(</a:t>
            </a:r>
            <a:r>
              <a:rPr lang="en-US" sz="2000" dirty="0" err="1">
                <a:solidFill>
                  <a:schemeClr val="tx2"/>
                </a:solidFill>
                <a:latin typeface="Calibri" panose="020F0502020204030204" pitchFamily="34" charset="0"/>
                <a:cs typeface="Calibri" panose="020F0502020204030204" pitchFamily="34" charset="0"/>
                <a:sym typeface="Symbol" pitchFamily="18" charset="2"/>
              </a:rPr>
              <a:t>i</a:t>
            </a:r>
            <a:r>
              <a:rPr lang="en-US" sz="2000" dirty="0">
                <a:solidFill>
                  <a:schemeClr val="tx2"/>
                </a:solidFill>
                <a:latin typeface="Calibri" panose="020F0502020204030204" pitchFamily="34" charset="0"/>
                <a:cs typeface="Calibri" panose="020F0502020204030204" pitchFamily="34" charset="0"/>
                <a:sym typeface="Symbol" pitchFamily="18" charset="2"/>
              </a:rPr>
              <a:t>= t </a:t>
            </a:r>
            <a:r>
              <a:rPr lang="en-US" sz="2000" dirty="0" err="1">
                <a:solidFill>
                  <a:schemeClr val="tx2"/>
                </a:solidFill>
                <a:latin typeface="Calibri" panose="020F0502020204030204" pitchFamily="34" charset="0"/>
                <a:cs typeface="Calibri" panose="020F0502020204030204" pitchFamily="34" charset="0"/>
                <a:sym typeface="Symbol" pitchFamily="18" charset="2"/>
              </a:rPr>
              <a:t>downto</a:t>
            </a:r>
            <a:r>
              <a:rPr lang="en-US" sz="2000" dirty="0">
                <a:solidFill>
                  <a:schemeClr val="tx2"/>
                </a:solidFill>
                <a:latin typeface="Calibri" panose="020F0502020204030204" pitchFamily="34" charset="0"/>
                <a:cs typeface="Calibri" panose="020F0502020204030204" pitchFamily="34" charset="0"/>
                <a:sym typeface="Symbol" pitchFamily="18" charset="2"/>
              </a:rPr>
              <a:t> 0)</a:t>
            </a:r>
          </a:p>
          <a:p>
            <a:pPr marL="1714500" lvl="3" indent="-342900">
              <a:spcBef>
                <a:spcPts val="200"/>
              </a:spcBef>
              <a:buFontTx/>
              <a:buNone/>
            </a:pPr>
            <a:r>
              <a:rPr lang="en-US" dirty="0">
                <a:solidFill>
                  <a:schemeClr val="tx2"/>
                </a:solidFill>
                <a:latin typeface="Calibri" panose="020F0502020204030204" pitchFamily="34" charset="0"/>
                <a:cs typeface="Calibri" panose="020F0502020204030204" pitchFamily="34" charset="0"/>
                <a:sym typeface="Symbol" pitchFamily="18" charset="2"/>
              </a:rPr>
              <a:t>2.1    A= MontMult(A,A)</a:t>
            </a:r>
          </a:p>
          <a:p>
            <a:pPr marL="1714500" lvl="3" indent="-342900">
              <a:spcBef>
                <a:spcPts val="200"/>
              </a:spcBef>
              <a:buFontTx/>
              <a:buNone/>
            </a:pPr>
            <a:r>
              <a:rPr lang="en-US" dirty="0">
                <a:solidFill>
                  <a:schemeClr val="tx2"/>
                </a:solidFill>
                <a:latin typeface="Calibri" panose="020F0502020204030204" pitchFamily="34" charset="0"/>
                <a:cs typeface="Calibri" panose="020F0502020204030204" pitchFamily="34" charset="0"/>
                <a:sym typeface="Symbol" pitchFamily="18" charset="2"/>
              </a:rPr>
              <a:t>2.2    if (</a:t>
            </a:r>
            <a:r>
              <a:rPr lang="en-US" dirty="0" err="1">
                <a:solidFill>
                  <a:schemeClr val="tx2"/>
                </a:solidFill>
                <a:latin typeface="Calibri" panose="020F0502020204030204" pitchFamily="34" charset="0"/>
                <a:cs typeface="Calibri" panose="020F0502020204030204" pitchFamily="34" charset="0"/>
                <a:sym typeface="Symbol" pitchFamily="18" charset="2"/>
              </a:rPr>
              <a:t>e</a:t>
            </a:r>
            <a:r>
              <a:rPr lang="en-US" baseline="-25000" dirty="0" err="1">
                <a:solidFill>
                  <a:schemeClr val="tx2"/>
                </a:solidFill>
                <a:latin typeface="Calibri" panose="020F0502020204030204" pitchFamily="34" charset="0"/>
                <a:cs typeface="Calibri" panose="020F0502020204030204" pitchFamily="34" charset="0"/>
                <a:sym typeface="Symbol" pitchFamily="18" charset="2"/>
              </a:rPr>
              <a:t>i</a:t>
            </a:r>
            <a:r>
              <a:rPr lang="en-US" dirty="0">
                <a:solidFill>
                  <a:schemeClr val="tx2"/>
                </a:solidFill>
                <a:latin typeface="Calibri" panose="020F0502020204030204" pitchFamily="34" charset="0"/>
                <a:cs typeface="Calibri" panose="020F0502020204030204" pitchFamily="34" charset="0"/>
                <a:sym typeface="Symbol" pitchFamily="18" charset="2"/>
              </a:rPr>
              <a:t>==1)  A= MontMult(A, x</a:t>
            </a:r>
            <a:r>
              <a:rPr lang="en-US" baseline="30000" dirty="0">
                <a:solidFill>
                  <a:schemeClr val="tx2"/>
                </a:solidFill>
                <a:latin typeface="Calibri" panose="020F0502020204030204" pitchFamily="34" charset="0"/>
                <a:cs typeface="Calibri" panose="020F0502020204030204" pitchFamily="34" charset="0"/>
                <a:sym typeface="Symbol" pitchFamily="18" charset="2"/>
              </a:rPr>
              <a:t>#</a:t>
            </a:r>
            <a:r>
              <a:rPr lang="en-US"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lain" startAt="3"/>
            </a:pPr>
            <a:r>
              <a:rPr lang="en-US" sz="2000" dirty="0">
                <a:solidFill>
                  <a:schemeClr val="tx2"/>
                </a:solidFill>
                <a:latin typeface="Calibri" panose="020F0502020204030204" pitchFamily="34" charset="0"/>
                <a:cs typeface="Calibri" panose="020F0502020204030204" pitchFamily="34" charset="0"/>
                <a:sym typeface="Symbol" pitchFamily="18" charset="2"/>
              </a:rPr>
              <a:t>return(MontMult(A,1))</a:t>
            </a:r>
          </a:p>
          <a:p>
            <a:pPr marL="533400" indent="-533400">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000" dirty="0">
                <a:solidFill>
                  <a:schemeClr val="tx2"/>
                </a:solidFill>
                <a:sym typeface="Symbol" pitchFamily="18" charset="2"/>
              </a:rPr>
              <a:t>.]</a:t>
            </a:r>
          </a:p>
        </p:txBody>
      </p:sp>
      <p:graphicFrame>
        <p:nvGraphicFramePr>
          <p:cNvPr id="2339844" name="Group 4"/>
          <p:cNvGraphicFramePr>
            <a:graphicFrameLocks noGrp="1"/>
          </p:cNvGraphicFramePr>
          <p:nvPr>
            <p:ph sz="half" idx="2"/>
            <p:extLst>
              <p:ext uri="{D42A27DB-BD31-4B8C-83A1-F6EECF244321}">
                <p14:modId xmlns:p14="http://schemas.microsoft.com/office/powerpoint/2010/main" val="1689669038"/>
              </p:ext>
            </p:extLst>
          </p:nvPr>
        </p:nvGraphicFramePr>
        <p:xfrm>
          <a:off x="1524000" y="4970938"/>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76200"/>
            <a:ext cx="7772400" cy="762000"/>
          </a:xfrm>
        </p:spPr>
        <p:txBody>
          <a:bodyPr/>
          <a:lstStyle/>
          <a:p>
            <a:r>
              <a:rPr lang="en-US" sz="3600"/>
              <a:t>Montgomery Example</a:t>
            </a:r>
          </a:p>
        </p:txBody>
      </p:sp>
      <p:sp>
        <p:nvSpPr>
          <p:cNvPr id="246787" name="Rectangle 3"/>
          <p:cNvSpPr>
            <a:spLocks noGrp="1" noChangeArrowheads="1"/>
          </p:cNvSpPr>
          <p:nvPr>
            <p:ph type="body" idx="1"/>
          </p:nvPr>
        </p:nvSpPr>
        <p:spPr>
          <a:xfrm>
            <a:off x="685800" y="2133600"/>
            <a:ext cx="77724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N = 79, a = 61 and b = 5</a:t>
            </a:r>
          </a:p>
          <a:p>
            <a:pPr>
              <a:spcBef>
                <a:spcPts val="200"/>
              </a:spcBef>
            </a:pPr>
            <a:r>
              <a:rPr lang="en-US" sz="2400" dirty="0">
                <a:latin typeface="Calibri" panose="020F0502020204030204" pitchFamily="34" charset="0"/>
                <a:cs typeface="Calibri" panose="020F0502020204030204" pitchFamily="34" charset="0"/>
              </a:rPr>
              <a:t>R = 10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100.  RR’-NN’=1, R’=64, N’=81.</a:t>
            </a:r>
          </a:p>
          <a:p>
            <a:pPr lvl="1">
              <a:spcBef>
                <a:spcPts val="200"/>
              </a:spcBef>
            </a:pPr>
            <a:r>
              <a:rPr lang="en-US" sz="2400" dirty="0">
                <a:latin typeface="Calibri" panose="020F0502020204030204" pitchFamily="34" charset="0"/>
                <a:cs typeface="Calibri" panose="020F0502020204030204" pitchFamily="34" charset="0"/>
              </a:rPr>
              <a:t>a</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 = 61</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100 = 17 (mod 79)</a:t>
            </a:r>
          </a:p>
          <a:p>
            <a:pPr lvl="1">
              <a:spcBef>
                <a:spcPts val="200"/>
              </a:spcBef>
            </a:pPr>
            <a:r>
              <a:rPr lang="en-US" sz="2400" dirty="0">
                <a:latin typeface="Calibri" panose="020F0502020204030204" pitchFamily="34" charset="0"/>
                <a:cs typeface="Calibri" panose="020F0502020204030204" pitchFamily="34" charset="0"/>
              </a:rPr>
              <a:t>b</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 = 5</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100 = 26 (mod 79)</a:t>
            </a:r>
          </a:p>
          <a:p>
            <a:pPr lvl="1">
              <a:spcBef>
                <a:spcPts val="200"/>
              </a:spcBef>
            </a:pPr>
            <a:r>
              <a:rPr lang="en-US" sz="2400" dirty="0" err="1">
                <a:latin typeface="Calibri" panose="020F0502020204030204" pitchFamily="34" charset="0"/>
                <a:cs typeface="Calibri" panose="020F0502020204030204" pitchFamily="34" charset="0"/>
              </a:rPr>
              <a:t>abR</a:t>
            </a:r>
            <a:r>
              <a:rPr lang="en-US" sz="2400" dirty="0">
                <a:latin typeface="Calibri" panose="020F0502020204030204" pitchFamily="34" charset="0"/>
                <a:cs typeface="Calibri" panose="020F0502020204030204" pitchFamily="34" charset="0"/>
              </a:rPr>
              <a:t> (mod 79)=  61x5x100 (mod 79)= 6</a:t>
            </a:r>
          </a:p>
          <a:p>
            <a:pPr lvl="1">
              <a:spcBef>
                <a:spcPts val="200"/>
              </a:spcBef>
            </a:pPr>
            <a:r>
              <a:rPr lang="en-US" sz="2400" dirty="0">
                <a:latin typeface="Calibri" panose="020F0502020204030204" pitchFamily="34" charset="0"/>
                <a:cs typeface="Calibri" panose="020F0502020204030204" pitchFamily="34" charset="0"/>
              </a:rPr>
              <a:t>X= </a:t>
            </a:r>
            <a:r>
              <a:rPr lang="en-US" sz="2400" dirty="0" err="1">
                <a:latin typeface="Calibri" panose="020F0502020204030204" pitchFamily="34" charset="0"/>
                <a:cs typeface="Calibri" panose="020F0502020204030204" pitchFamily="34" charset="0"/>
              </a:rPr>
              <a:t>a’b</a:t>
            </a:r>
            <a:r>
              <a:rPr lang="en-US" sz="2400" dirty="0">
                <a:latin typeface="Calibri" panose="020F0502020204030204" pitchFamily="34" charset="0"/>
                <a:cs typeface="Calibri" panose="020F0502020204030204" pitchFamily="34" charset="0"/>
              </a:rPr>
              <a:t>’=442= abR</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(mod N)</a:t>
            </a:r>
          </a:p>
          <a:p>
            <a:pPr lvl="1">
              <a:spcBef>
                <a:spcPts val="200"/>
              </a:spcBef>
            </a:pPr>
            <a:r>
              <a:rPr lang="en-US" sz="2400" dirty="0">
                <a:latin typeface="Calibri" panose="020F0502020204030204" pitchFamily="34" charset="0"/>
                <a:cs typeface="Calibri" panose="020F0502020204030204" pitchFamily="34" charset="0"/>
              </a:rPr>
              <a:t>m= (X(mod R))(N’ (mod R))= 42x81 =2 (mod R)</a:t>
            </a:r>
          </a:p>
          <a:p>
            <a:pPr lvl="1">
              <a:spcBef>
                <a:spcPts val="200"/>
              </a:spcBef>
            </a:pPr>
            <a:r>
              <a:rPr lang="en-US" sz="2400" dirty="0">
                <a:latin typeface="Calibri" panose="020F0502020204030204" pitchFamily="34" charset="0"/>
                <a:cs typeface="Calibri" panose="020F0502020204030204" pitchFamily="34" charset="0"/>
              </a:rPr>
              <a:t>x= (</a:t>
            </a:r>
            <a:r>
              <a:rPr lang="en-US" sz="2400" dirty="0" err="1">
                <a:latin typeface="Calibri" panose="020F0502020204030204" pitchFamily="34" charset="0"/>
                <a:cs typeface="Calibri" panose="020F0502020204030204" pitchFamily="34" charset="0"/>
              </a:rPr>
              <a:t>X+mN</a:t>
            </a:r>
            <a:r>
              <a:rPr lang="en-US" sz="2400" dirty="0">
                <a:latin typeface="Calibri" panose="020F0502020204030204" pitchFamily="34" charset="0"/>
                <a:cs typeface="Calibri" panose="020F0502020204030204" pitchFamily="34" charset="0"/>
              </a:rPr>
              <a:t>)/R= (442+2x79)/100 = </a:t>
            </a:r>
            <a:r>
              <a:rPr lang="en-US" sz="2400" dirty="0"/>
              <a:t>6</a:t>
            </a:r>
          </a:p>
        </p:txBody>
      </p:sp>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76200"/>
            <a:ext cx="7772400" cy="838200"/>
          </a:xfrm>
        </p:spPr>
        <p:txBody>
          <a:bodyPr/>
          <a:lstStyle/>
          <a:p>
            <a:r>
              <a:rPr lang="en-US" sz="3600" err="1"/>
              <a:t>Primality</a:t>
            </a:r>
            <a:r>
              <a:rPr lang="en-US" sz="3600"/>
              <a:t>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228600" y="1219200"/>
                <a:ext cx="8686800" cy="52578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 0&lt;a&lt;n will pass Fermat test.  These are called Carmichael numbers.  n=561= 3x11x17 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228600" y="1219200"/>
                <a:ext cx="8686800" cy="5257800"/>
              </a:xfrm>
              <a:blipFill>
                <a:blip r:embed="rId2"/>
                <a:stretch>
                  <a:fillRect l="-876" t="-723"/>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0"/>
            <a:ext cx="7772400" cy="838200"/>
          </a:xfrm>
        </p:spPr>
        <p:txBody>
          <a:bodyPr/>
          <a:lstStyle/>
          <a:p>
            <a:r>
              <a:rPr lang="en-US" sz="3600"/>
              <a:t>Witnesses and liars</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228600" y="16002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228600" y="1600200"/>
                <a:ext cx="8534400" cy="3962400"/>
              </a:xfrm>
              <a:blipFill>
                <a:blip r:embed="rId2"/>
                <a:stretch>
                  <a:fillRect l="-892" t="-958" r="-1932"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447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447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1524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dirty="0"/>
              <a:t>Miller Rabin Test</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228600" y="1371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n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n is not prime is ≤ 2</a:t>
                </a:r>
                <a:r>
                  <a:rPr lang="en-US" sz="2400" baseline="30000" dirty="0">
                    <a:latin typeface="Calibri" panose="020F0502020204030204" pitchFamily="34" charset="0"/>
                    <a:cs typeface="Calibri" panose="020F0502020204030204" pitchFamily="34" charset="0"/>
                  </a:rPr>
                  <a:t>-2t</a:t>
                </a:r>
                <a:r>
                  <a:rPr lang="en-US" sz="2400" dirty="0">
                    <a:latin typeface="Calibri" panose="020F0502020204030204" pitchFamily="34" charset="0"/>
                    <a:cs typeface="Calibri" panose="020F0502020204030204" pitchFamily="34" charset="0"/>
                  </a:rPr>
                  <a:t>.</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228600" y="1371600"/>
                <a:ext cx="8534400" cy="4191000"/>
              </a:xfrm>
              <a:blipFill>
                <a:blip r:embed="rId2"/>
                <a:stretch>
                  <a:fillRect l="-1189" t="-1511"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a:t>Miller Rabin Test is sufficient</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152400" y="11430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152400" y="11430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0"/>
            <a:ext cx="7772400" cy="838200"/>
          </a:xfrm>
        </p:spPr>
        <p:txBody>
          <a:bodyPr/>
          <a:lstStyle/>
          <a:p>
            <a:r>
              <a:rPr lang="en-US" sz="3600"/>
              <a:t>Summary for prime testing</a:t>
            </a:r>
          </a:p>
        </p:txBody>
      </p:sp>
      <p:sp>
        <p:nvSpPr>
          <p:cNvPr id="61445" name="Rectangle 3"/>
          <p:cNvSpPr>
            <a:spLocks noGrp="1" noChangeArrowheads="1"/>
          </p:cNvSpPr>
          <p:nvPr>
            <p:ph type="body" idx="1"/>
          </p:nvPr>
        </p:nvSpPr>
        <p:spPr>
          <a:xfrm>
            <a:off x="457200" y="1702904"/>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r>
              <a:rPr lang="en-US" sz="2400" dirty="0">
                <a:latin typeface="Calibri" panose="020F0502020204030204" pitchFamily="34" charset="0"/>
                <a:cs typeface="Calibri" panose="020F0502020204030204" pitchFamily="34" charset="0"/>
              </a:rPr>
              <a:t>n is prime if m does not divide n for all m&lt;√n.</a:t>
            </a: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n if we try all bases up to 2(ln(n))</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0"/>
            <a:ext cx="7772400" cy="762000"/>
          </a:xfrm>
        </p:spPr>
        <p:txBody>
          <a:bodyPr/>
          <a:lstStyle/>
          <a:p>
            <a:r>
              <a:rPr lang="en-US" sz="3600"/>
              <a:t>Testing </a:t>
            </a:r>
            <a:r>
              <a:rPr lang="en-US" sz="3600" err="1"/>
              <a:t>Primality</a:t>
            </a:r>
            <a:r>
              <a:rPr lang="en-US" sz="3600"/>
              <a:t>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err="1"/>
              <a:t>Primality</a:t>
            </a:r>
            <a:r>
              <a:rPr lang="en-US" sz="3600"/>
              <a:t> Testing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1905000"/>
                <a:ext cx="7848600" cy="30480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m:t>
                    </m:r>
                    <m:r>
                      <a:rPr lang="en-US" sz="2400" i="1" dirty="0">
                        <a:latin typeface="Cambria Math" panose="02040503050406030204" pitchFamily="18" charset="0"/>
                        <a:cs typeface="Calibri" panose="020F0502020204030204" pitchFamily="34" charset="0"/>
                      </a:rPr>
                      <m:t>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048000"/>
              </a:xfrm>
              <a:blipFill>
                <a:blip r:embed="rId3"/>
                <a:stretch>
                  <a:fillRect l="-1292" t="-2905" b="-103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0"/>
            <a:ext cx="7772400" cy="914400"/>
          </a:xfrm>
        </p:spPr>
        <p:txBody>
          <a:bodyPr/>
          <a:lstStyle/>
          <a:p>
            <a:r>
              <a:rPr lang="en-US" sz="3600"/>
              <a:t>RSA Public-Key Cryptosystem</a:t>
            </a:r>
          </a:p>
        </p:txBody>
      </p:sp>
      <p:sp>
        <p:nvSpPr>
          <p:cNvPr id="53253" name="Rectangle 3"/>
          <p:cNvSpPr>
            <a:spLocks noGrp="1" noChangeArrowheads="1"/>
          </p:cNvSpPr>
          <p:nvPr>
            <p:ph type="body" sz="half" idx="1"/>
          </p:nvPr>
        </p:nvSpPr>
        <p:spPr>
          <a:xfrm>
            <a:off x="381000" y="15240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p:sp>
        <p:nvSpPr>
          <p:cNvPr id="53254" name="Rectangle 4"/>
          <p:cNvSpPr>
            <a:spLocks noGrp="1" noChangeArrowheads="1"/>
          </p:cNvSpPr>
          <p:nvPr>
            <p:ph type="body" sz="half" idx="2"/>
          </p:nvPr>
        </p:nvSpPr>
        <p:spPr>
          <a:xfrm>
            <a:off x="4724400" y="15240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Z=Y</a:t>
            </a:r>
            <a:r>
              <a:rPr lang="en-US" sz="2000" baseline="30000"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Send Z and X to Alice.</a:t>
            </a:r>
          </a:p>
        </p:txBody>
      </p:sp>
      <p:sp>
        <p:nvSpPr>
          <p:cNvPr id="53255" name="Text Box 5"/>
          <p:cNvSpPr txBox="1">
            <a:spLocks noChangeArrowheads="1"/>
          </p:cNvSpPr>
          <p:nvPr/>
        </p:nvSpPr>
        <p:spPr bwMode="auto">
          <a:xfrm>
            <a:off x="400050" y="48910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mc:Choice xmlns:a14="http://schemas.microsoft.com/office/drawing/2010/main"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m:t>
                    </m:r>
                    <m:r>
                      <a:rPr lang="en-US" sz="2000" i="1" dirty="0" smtClean="0">
                        <a:latin typeface="Cambria Math" panose="02040503050406030204" pitchFamily="18" charset="0"/>
                        <a:cs typeface="Calibri" panose="020F0502020204030204" pitchFamily="34" charset="0"/>
                        <a:sym typeface="Symbol" pitchFamily="18" charset="2"/>
                      </a:rPr>
                      <m:t>23∙3∙5∙23∙1</m:t>
                    </m:r>
                    <m:r>
                      <a:rPr lang="en-US" sz="2000" i="1" dirty="0">
                        <a:latin typeface="Cambria Math" panose="02040503050406030204" pitchFamily="18" charset="0"/>
                        <a:cs typeface="Calibri" panose="020F0502020204030204" pitchFamily="34" charset="0"/>
                        <a:sym typeface="Symbol" pitchFamily="18" charset="2"/>
                      </a:rPr>
                      <m:t>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0"/>
            <a:ext cx="7772400" cy="1143000"/>
          </a:xfrm>
        </p:spPr>
        <p:txBody>
          <a:bodyPr/>
          <a:lstStyle/>
          <a:p>
            <a:r>
              <a:rPr lang="en-US" sz="360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D(E(Y))=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ed</a:t>
            </a:r>
            <a:r>
              <a:rPr lang="en-US" sz="2400" dirty="0">
                <a:latin typeface="Calibri" panose="020F0502020204030204" pitchFamily="34" charset="0"/>
                <a:cs typeface="Calibri" panose="020F0502020204030204" pitchFamily="34" charset="0"/>
              </a:rPr>
              <a:t> mod n= Y </a:t>
            </a:r>
          </a:p>
          <a:p>
            <a:pPr>
              <a:buFontTx/>
              <a:buNone/>
            </a:pPr>
            <a:r>
              <a:rPr lang="en-US" sz="2400" dirty="0">
                <a:latin typeface="Calibri" panose="020F0502020204030204" pitchFamily="34" charset="0"/>
                <a:cs typeface="Calibri" panose="020F0502020204030204" pitchFamily="34" charset="0"/>
              </a:rPr>
              <a:t>	E(D(Y))=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de</a:t>
            </a:r>
            <a:r>
              <a:rPr lang="en-US" sz="2400" dirty="0">
                <a:latin typeface="Calibri" panose="020F0502020204030204" pitchFamily="34" charset="0"/>
                <a:cs typeface="Calibri" panose="020F0502020204030204" pitchFamily="34" charset="0"/>
              </a:rPr>
              <a:t> mod n= Y</a:t>
            </a: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D(Y)= Y</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141514"/>
            <a:ext cx="9144000" cy="762000"/>
          </a:xfrm>
        </p:spPr>
        <p:txBody>
          <a:bodyPr/>
          <a:lstStyle/>
          <a:p>
            <a:r>
              <a:rPr lang="en-US" sz="3600"/>
              <a:t>Old days: </a:t>
            </a:r>
            <a:r>
              <a:rPr lang="en-US" sz="3600" err="1"/>
              <a:t>p</a:t>
            </a:r>
            <a:r>
              <a:rPr lang="en-US" sz="3600"/>
              <a:t> and </a:t>
            </a:r>
            <a:r>
              <a:rPr lang="en-US" sz="3600" err="1"/>
              <a:t>q</a:t>
            </a:r>
            <a:r>
              <a:rPr lang="en-US" sz="3600"/>
              <a:t>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3429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0"/>
            <a:ext cx="7772400" cy="914400"/>
          </a:xfrm>
        </p:spPr>
        <p:txBody>
          <a:bodyPr/>
          <a:lstStyle/>
          <a:p>
            <a:r>
              <a:rPr lang="en-US" sz="3600" err="1"/>
              <a:t>Gordan’s</a:t>
            </a:r>
            <a:r>
              <a:rPr lang="en-US" sz="3600"/>
              <a:t> Algorithm</a:t>
            </a:r>
          </a:p>
        </p:txBody>
      </p:sp>
      <mc:AlternateContent xmlns:mc="http://schemas.openxmlformats.org/markup-compatibility/2006">
        <mc:Choice xmlns:a14="http://schemas.microsoft.com/office/drawing/2010/main"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0"/>
            <a:ext cx="7772400" cy="914400"/>
          </a:xfrm>
        </p:spPr>
        <p:txBody>
          <a:bodyPr/>
          <a:lstStyle/>
          <a:p>
            <a:r>
              <a:rPr lang="en-US" sz="360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190500" y="1905000"/>
                <a:ext cx="8763000" cy="32766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190500" y="1905000"/>
                <a:ext cx="8763000" cy="3276600"/>
              </a:xfrm>
              <a:blipFill>
                <a:blip r:embed="rId2"/>
                <a:stretch>
                  <a:fillRect l="-578" t="-1158" r="-434" b="-2703"/>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0"/>
            <a:ext cx="7772400" cy="914400"/>
          </a:xfrm>
        </p:spPr>
        <p:txBody>
          <a:bodyPr/>
          <a:lstStyle/>
          <a:p>
            <a:r>
              <a:rPr lang="en-US" sz="3600"/>
              <a:t>Attacks, continued</a:t>
            </a:r>
          </a:p>
        </p:txBody>
      </p:sp>
      <p:sp>
        <p:nvSpPr>
          <p:cNvPr id="78853" name="Rectangle 3"/>
          <p:cNvSpPr>
            <a:spLocks noGrp="1" noChangeArrowheads="1"/>
          </p:cNvSpPr>
          <p:nvPr>
            <p:ph type="body" idx="1"/>
          </p:nvPr>
        </p:nvSpPr>
        <p:spPr>
          <a:xfrm>
            <a:off x="533400" y="1868384"/>
            <a:ext cx="8229600" cy="4800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0"/>
            <a:ext cx="7772400" cy="838200"/>
          </a:xfrm>
        </p:spPr>
        <p:txBody>
          <a:bodyPr/>
          <a:lstStyle/>
          <a:p>
            <a:r>
              <a:rPr lang="en-US" sz="3600"/>
              <a:t>Common Modulus Attack</a:t>
            </a:r>
          </a:p>
        </p:txBody>
      </p:sp>
      <mc:AlternateContent xmlns:mc="http://schemas.openxmlformats.org/markup-compatibility/2006">
        <mc:Choice xmlns:a14="http://schemas.microsoft.com/office/drawing/2010/main" Requires="a14">
          <p:sp>
            <p:nvSpPr>
              <p:cNvPr id="225283" name="Rectangle 3"/>
              <p:cNvSpPr>
                <a:spLocks noGrp="1" noChangeArrowheads="1"/>
              </p:cNvSpPr>
              <p:nvPr>
                <p:ph type="body" idx="1"/>
              </p:nvPr>
            </p:nvSpPr>
            <p:spPr>
              <a:xfrm>
                <a:off x="304800" y="17526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p:sp>
            <p:nvSpPr>
              <p:cNvPr id="225283" name="Rectangle 3"/>
              <p:cNvSpPr>
                <a:spLocks noGrp="1" noRot="1" noChangeAspect="1" noMove="1" noResize="1" noEditPoints="1" noAdjustHandles="1" noChangeArrowheads="1" noChangeShapeType="1" noTextEdit="1"/>
              </p:cNvSpPr>
              <p:nvPr>
                <p:ph type="body" idx="1"/>
              </p:nvPr>
            </p:nvSpPr>
            <p:spPr>
              <a:xfrm>
                <a:off x="304800" y="1752600"/>
                <a:ext cx="7772400" cy="4114800"/>
              </a:xfrm>
              <a:blipFill>
                <a:blip r:embed="rId2"/>
                <a:stretch>
                  <a:fillRect l="-490"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228600"/>
            <a:ext cx="7772400" cy="762000"/>
          </a:xfrm>
        </p:spPr>
        <p:txBody>
          <a:bodyPr/>
          <a:lstStyle/>
          <a:p>
            <a:r>
              <a:rPr lang="en-US" sz="360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0"/>
            <a:ext cx="7772400" cy="914400"/>
          </a:xfrm>
        </p:spPr>
        <p:txBody>
          <a:bodyPr/>
          <a:lstStyle/>
          <a:p>
            <a:r>
              <a:rPr lang="en-US" sz="3600"/>
              <a:t>Short plaintext</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m,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𝑦𝑒</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76200"/>
            <a:ext cx="7772400" cy="609600"/>
          </a:xfrm>
        </p:spPr>
        <p:txBody>
          <a:bodyPr/>
          <a:lstStyle/>
          <a:p>
            <a:r>
              <a:rPr lang="en-US" sz="3600" err="1"/>
              <a:t>Glitching</a:t>
            </a:r>
            <a:r>
              <a:rPr lang="en-US" sz="3600"/>
              <a:t>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1430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143000"/>
                <a:ext cx="8305800" cy="5257800"/>
              </a:xfrm>
              <a:blipFill>
                <a:blip r:embed="rId2"/>
                <a:stretch>
                  <a:fillRect l="-765" t="-723"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err="1"/>
              <a:t>Glitching</a:t>
            </a:r>
            <a:r>
              <a:rPr lang="en-US" sz="3600"/>
              <a:t> Attack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10(37)+(-9)41=1.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39= 4 x 8 + 7 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(mod 41) =12 (wrong!) and y’= (10)(37)(12)+(-9)(41)22 =873.  873</a:t>
                </a:r>
                <a:r>
                  <a:rPr lang="en-US" sz="1800" baseline="30000" dirty="0">
                    <a:latin typeface="Calibri" panose="020F0502020204030204" pitchFamily="34" charset="0"/>
                    <a:cs typeface="Calibri" panose="020F0502020204030204" pitchFamily="34" charset="0"/>
                  </a:rPr>
                  <a:t>7</a:t>
                </a:r>
                <a:r>
                  <a:rPr lang="en-US" sz="1800" dirty="0">
                    <a:latin typeface="Calibri" panose="020F0502020204030204" pitchFamily="34" charset="0"/>
                    <a:cs typeface="Calibri" panose="020F0502020204030204" pitchFamily="34" charset="0"/>
                  </a:rPr>
                  <a:t> (mod n)=1334.</a:t>
                </a:r>
              </a:p>
              <a:p>
                <a:pPr lvl="1">
                  <a:lnSpc>
                    <a:spcPct val="90000"/>
                  </a:lnSpc>
                  <a:spcBef>
                    <a:spcPts val="200"/>
                  </a:spcBef>
                </a:pPr>
                <a:r>
                  <a:rPr lang="en-US" sz="1800" dirty="0">
                    <a:latin typeface="Calibri" panose="020F0502020204030204" pitchFamily="34" charset="0"/>
                    <a:cs typeface="Calibri" panose="020F0502020204030204" pitchFamily="34" charset="0"/>
                  </a:rPr>
                  <a:t>(1334-39,1517)= (1295, 1517)=37.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0"/>
            <a:ext cx="7772400" cy="762000"/>
          </a:xfrm>
        </p:spPr>
        <p:txBody>
          <a:bodyPr/>
          <a:lstStyle/>
          <a:p>
            <a:r>
              <a:rPr lang="en-US" sz="360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0"/>
            <a:ext cx="7772400" cy="914400"/>
          </a:xfrm>
        </p:spPr>
        <p:txBody>
          <a:bodyPr/>
          <a:lstStyle/>
          <a:p>
            <a:r>
              <a:rPr lang="en-US" sz="3600"/>
              <a:t>Timing Attack (Kocher)</a:t>
            </a:r>
          </a:p>
        </p:txBody>
      </p:sp>
      <mc:AlternateContent xmlns:mc="http://schemas.openxmlformats.org/markup-compatibility/2006">
        <mc:Choice xmlns:a14="http://schemas.microsoft.com/office/drawing/2010/main" Requires="a14">
          <p:sp>
            <p:nvSpPr>
              <p:cNvPr id="222211" name="Rectangle 3"/>
              <p:cNvSpPr>
                <a:spLocks noGrp="1" noChangeArrowheads="1"/>
              </p:cNvSpPr>
              <p:nvPr>
                <p:ph type="body" idx="1"/>
              </p:nvPr>
            </p:nvSpPr>
            <p:spPr>
              <a:xfrm>
                <a:off x="685800" y="1828800"/>
                <a:ext cx="8153400" cy="4191000"/>
              </a:xfrm>
            </p:spPr>
            <p:txBody>
              <a:bodyPr/>
              <a:lstStyle/>
              <a:p>
                <a:r>
                  <a:rPr lang="en-US" sz="2400" dirty="0">
                    <a:latin typeface="Calibri" panose="020F0502020204030204" pitchFamily="34" charset="0"/>
                    <a:cs typeface="Calibri" panose="020F0502020204030204" pitchFamily="34" charset="0"/>
                  </a:rPr>
                  <a:t>Attack on repeated squaring</a:t>
                </a:r>
              </a:p>
              <a:p>
                <a:pPr lvl="1"/>
                <a:r>
                  <a:rPr lang="en-US" sz="2400" dirty="0">
                    <a:latin typeface="Calibri" panose="020F0502020204030204" pitchFamily="34" charset="0"/>
                    <a:cs typeface="Calibri" panose="020F0502020204030204" pitchFamily="34" charset="0"/>
                  </a:rPr>
                  <a:t>Does not work if CRT or Montgomery used</a:t>
                </a:r>
              </a:p>
              <a:p>
                <a:pPr lvl="1"/>
                <a:r>
                  <a:rPr lang="en-US" sz="2400" dirty="0">
                    <a:latin typeface="Calibri" panose="020F0502020204030204" pitchFamily="34" charset="0"/>
                    <a:cs typeface="Calibri" panose="020F0502020204030204" pitchFamily="34" charset="0"/>
                  </a:rPr>
                  <a:t>In most applications, CRT and Montgomery multiplication are used</a:t>
                </a:r>
              </a:p>
              <a:p>
                <a:r>
                  <a:rPr lang="en-US" sz="2400" dirty="0">
                    <a:latin typeface="Calibri" panose="020F0502020204030204" pitchFamily="34" charset="0"/>
                    <a:cs typeface="Calibri" panose="020F0502020204030204" pitchFamily="34" charset="0"/>
                  </a:rPr>
                  <a:t>This attack originally designed for smartcards </a:t>
                </a:r>
              </a:p>
              <a:p>
                <a:r>
                  <a:rPr lang="en-US" sz="2400" dirty="0">
                    <a:latin typeface="Calibri" panose="020F0502020204030204" pitchFamily="34" charset="0"/>
                    <a:cs typeface="Calibri" panose="020F0502020204030204" pitchFamily="34" charset="0"/>
                  </a:rPr>
                  <a:t>Can be generalized (differential power analysis)</a:t>
                </a:r>
              </a:p>
              <a:p>
                <a:r>
                  <a:rPr lang="en-US" sz="2400" dirty="0">
                    <a:latin typeface="Calibri" panose="020F0502020204030204" pitchFamily="34" charset="0"/>
                    <a:cs typeface="Calibri" panose="020F0502020204030204" pitchFamily="34" charset="0"/>
                  </a:rPr>
                  <a:t>Recover private key bits one (or a few) at a time</a:t>
                </a:r>
              </a:p>
              <a:p>
                <a:pPr lvl="1"/>
                <a:r>
                  <a:rPr lang="en-US" sz="2400" dirty="0">
                    <a:latin typeface="Calibri" panose="020F0502020204030204" pitchFamily="34" charset="0"/>
                    <a:cs typeface="Calibri" panose="020F0502020204030204" pitchFamily="34" charset="0"/>
                  </a:rPr>
                  <a:t>Private key: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dirty="0" smtClean="0">
                        <a:latin typeface="Cambria Math" panose="02040503050406030204" pitchFamily="18" charset="0"/>
                        <a:cs typeface="Calibri" panose="020F0502020204030204" pitchFamily="34" charset="0"/>
                      </a:rPr>
                      <m:t> = </m:t>
                    </m:r>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𝑑</m:t>
                    </m:r>
                    <m:r>
                      <a:rPr lang="en-US" sz="2400" i="1" baseline="-25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 1</m:t>
                    </m:r>
                  </m:oMath>
                </a14:m>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Recover bits in order,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endParaRPr lang="en-US" sz="2400" dirty="0"/>
              </a:p>
            </p:txBody>
          </p:sp>
        </mc:Choice>
        <mc:Fallback>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1246" t="-1511" r="-77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0"/>
            <a:ext cx="7772400" cy="838200"/>
          </a:xfrm>
        </p:spPr>
        <p:txBody>
          <a:bodyPr/>
          <a:lstStyle/>
          <a:p>
            <a:r>
              <a:rPr lang="en-US" sz="3600"/>
              <a:t>Kocher’s Attack</a:t>
            </a:r>
          </a:p>
        </p:txBody>
      </p:sp>
      <p:sp>
        <p:nvSpPr>
          <p:cNvPr id="257027" name="Rectangle 3"/>
          <p:cNvSpPr>
            <a:spLocks noGrp="1" noChangeArrowheads="1"/>
          </p:cNvSpPr>
          <p:nvPr>
            <p:ph type="body" idx="1"/>
          </p:nvPr>
        </p:nvSpPr>
        <p:spPr>
          <a:xfrm>
            <a:off x="491836" y="1949991"/>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14400"/>
          </a:xfrm>
        </p:spPr>
        <p:txBody>
          <a:bodyPr/>
          <a:lstStyle/>
          <a:p>
            <a:r>
              <a:rPr lang="en-US" sz="360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Y = </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Decrypt Y then multiply by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(mod N):</a:t>
            </a:r>
          </a:p>
          <a:p>
            <a:pPr>
              <a:buFont typeface="Wingdings" pitchFamily="2" charset="2"/>
              <a:buNone/>
            </a:pPr>
            <a:r>
              <a:rPr lang="en-US" sz="2400" dirty="0">
                <a:latin typeface="Calibri" panose="020F0502020204030204" pitchFamily="34" charset="0"/>
                <a:cs typeface="Calibri" panose="020F0502020204030204" pitchFamily="34" charset="0"/>
              </a:rPr>
              <a:t>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Yd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rC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152400"/>
            <a:ext cx="7772400" cy="762000"/>
          </a:xfrm>
        </p:spPr>
        <p:txBody>
          <a:bodyPr/>
          <a:lstStyle/>
          <a:p>
            <a:r>
              <a:rPr lang="en-US" sz="3600"/>
              <a:t>Factoring</a:t>
            </a:r>
          </a:p>
        </p:txBody>
      </p:sp>
      <mc:AlternateContent xmlns:mc="http://schemas.openxmlformats.org/markup-compatibility/2006">
        <mc:Choice xmlns:a14="http://schemas.microsoft.com/office/drawing/2010/main"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76200"/>
            <a:ext cx="7772400" cy="990600"/>
          </a:xfrm>
        </p:spPr>
        <p:txBody>
          <a:bodyPr/>
          <a:lstStyle/>
          <a:p>
            <a:r>
              <a:rPr lang="en-US" sz="3600"/>
              <a:t>Trial Division</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381000" y="18288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381000" y="1828800"/>
                <a:ext cx="8229600" cy="4191000"/>
              </a:xfrm>
              <a:blipFill>
                <a:blip r:embed="rId2"/>
                <a:stretch>
                  <a:fillRect l="-1233"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76200"/>
            <a:ext cx="7772400" cy="990600"/>
          </a:xfrm>
        </p:spPr>
        <p:txBody>
          <a:bodyPr/>
          <a:lstStyle/>
          <a:p>
            <a:r>
              <a:rPr lang="en-US" sz="3600"/>
              <a:t>Fast generic factoring algorithms</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p:sp>
        <p:nvSpPr>
          <p:cNvPr id="70660" name="Rectangle 2"/>
          <p:cNvSpPr>
            <a:spLocks noGrp="1" noChangeArrowheads="1"/>
          </p:cNvSpPr>
          <p:nvPr>
            <p:ph type="title"/>
          </p:nvPr>
        </p:nvSpPr>
        <p:spPr>
          <a:xfrm>
            <a:off x="685800" y="76200"/>
            <a:ext cx="7772400" cy="838200"/>
          </a:xfrm>
        </p:spPr>
        <p:txBody>
          <a:bodyPr/>
          <a:lstStyle/>
          <a:p>
            <a:r>
              <a:rPr lang="en-US" sz="3600"/>
              <a:t>Pollard p-1</a:t>
            </a: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228600" y="1143000"/>
                <a:ext cx="8534400" cy="5181600"/>
              </a:xfrm>
            </p:spPr>
            <p:txBody>
              <a:bodyPr/>
              <a:lstStyle/>
              <a:p>
                <a:r>
                  <a:rPr lang="en-US" sz="20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Elliptic Curve Factoring Method is an extension of this idea.</a:t>
                </a:r>
              </a:p>
              <a:p>
                <a:r>
                  <a:rPr lang="en-US" sz="2000" dirty="0">
                    <a:latin typeface="Calibri" panose="020F0502020204030204" pitchFamily="34" charset="0"/>
                    <a:cs typeface="Calibri" panose="020F0502020204030204" pitchFamily="34" charset="0"/>
                  </a:rPr>
                  <a:t>Example:</a:t>
                </a:r>
              </a:p>
              <a:p>
                <a:pPr lvl="1"/>
                <a:r>
                  <a:rPr lang="en-US" sz="2000" dirty="0">
                    <a:latin typeface="Calibri" panose="020F0502020204030204" pitchFamily="34" charset="0"/>
                    <a:cs typeface="Calibri" panose="020F0502020204030204" pitchFamily="34" charset="0"/>
                  </a:rPr>
                  <a:t>n=1241143, B=13, k= 8⋅9⋅5⋅7⋅11⋅13.</a:t>
                </a:r>
              </a:p>
              <a:p>
                <a:pPr lvl="1"/>
                <a:r>
                  <a:rPr lang="en-US" sz="2000" dirty="0">
                    <a:latin typeface="Calibri" panose="020F0502020204030204" pitchFamily="34" charset="0"/>
                    <a:cs typeface="Calibri" panose="020F0502020204030204" pitchFamily="34" charset="0"/>
                  </a:rPr>
                  <a:t>a=2,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861526 (mod 1241143), (861525, 1241143)= 547. 1241143/547=2269.   </a:t>
                </a:r>
              </a:p>
              <a:p>
                <a:pPr lvl="1"/>
                <a:r>
                  <a:rPr lang="en-US" sz="2000" dirty="0">
                    <a:latin typeface="Calibri" panose="020F0502020204030204" pitchFamily="34" charset="0"/>
                    <a:cs typeface="Calibri" panose="020F0502020204030204" pitchFamily="34" charset="0"/>
                  </a:rPr>
                  <a:t>n=547⋅2269.</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228600" y="1143000"/>
                <a:ext cx="8534400" cy="5181600"/>
              </a:xfrm>
              <a:blipFill>
                <a:blip r:embed="rId2"/>
                <a:stretch>
                  <a:fillRect l="-892" t="-7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0"/>
            <a:ext cx="7772400" cy="914400"/>
          </a:xfrm>
        </p:spPr>
        <p:txBody>
          <a:bodyPr/>
          <a:lstStyle/>
          <a:p>
            <a:r>
              <a:rPr lang="en-US" sz="3600" err="1"/>
              <a:t>Kraitchik’s</a:t>
            </a:r>
            <a:r>
              <a:rPr lang="en-US" sz="3600"/>
              <a:t> observation</a:t>
            </a:r>
          </a:p>
        </p:txBody>
      </p:sp>
      <mc:AlternateContent xmlns:mc="http://schemas.openxmlformats.org/markup-compatibility/2006">
        <mc:Choice xmlns:a14="http://schemas.microsoft.com/office/drawing/2010/main" Requires="a14">
          <p:sp>
            <p:nvSpPr>
              <p:cNvPr id="216067" name="Rectangle 3"/>
              <p:cNvSpPr>
                <a:spLocks noGrp="1" noChangeArrowheads="1"/>
              </p:cNvSpPr>
              <p:nvPr>
                <p:ph type="body" idx="1"/>
              </p:nvPr>
            </p:nvSpPr>
            <p:spPr>
              <a:xfrm>
                <a:off x="304800" y="16764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p:sp>
            <p:nvSpPr>
              <p:cNvPr id="216067" name="Rectangle 3"/>
              <p:cNvSpPr>
                <a:spLocks noGrp="1" noRot="1" noChangeAspect="1" noMove="1" noResize="1" noEditPoints="1" noAdjustHandles="1" noChangeArrowheads="1" noChangeShapeType="1" noTextEdit="1"/>
              </p:cNvSpPr>
              <p:nvPr>
                <p:ph type="body" idx="1"/>
              </p:nvPr>
            </p:nvSpPr>
            <p:spPr>
              <a:xfrm>
                <a:off x="304800" y="1676400"/>
                <a:ext cx="8534400" cy="4191000"/>
              </a:xfrm>
              <a:blipFill>
                <a:blip r:embed="rId2"/>
                <a:stretch>
                  <a:fillRect l="-744" t="-906"/>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762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mc:Choice xmlns:a14="http://schemas.microsoft.com/office/drawing/2010/main"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Pollard </a:t>
            </a:r>
            <a:r>
              <a:rPr lang="en-US" sz="3600" err="1">
                <a:latin typeface="Math1Mono"/>
              </a:rPr>
              <a:t>ρ</a:t>
            </a:r>
            <a:r>
              <a:rPr lang="en-US" sz="3600"/>
              <a:t> factoring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236517" y="1447800"/>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236517" y="1447800"/>
                <a:ext cx="6033053" cy="3801692"/>
              </a:xfrm>
              <a:blipFill>
                <a:blip r:embed="rId3"/>
                <a:stretch>
                  <a:fillRect l="-1050" t="-200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Quadratic sieve: motivating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42900" y="1146464"/>
                <a:ext cx="8458200" cy="5101936"/>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4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400" b="0" i="0" smtClean="0">
                        <a:latin typeface="Cambria Math" panose="02040503050406030204" pitchFamily="18" charset="0"/>
                        <a:cs typeface="Calibri" panose="020F0502020204030204" pitchFamily="34" charset="0"/>
                      </a:rPr>
                      <m:t>f</m:t>
                    </m:r>
                    <m:d>
                      <m:dPr>
                        <m:ctrlPr>
                          <a:rPr lang="en-US" sz="2400" b="0" i="1" smtClean="0">
                            <a:latin typeface="Cambria Math" panose="02040503050406030204" pitchFamily="18" charset="0"/>
                            <a:cs typeface="Calibri" panose="020F0502020204030204" pitchFamily="34" charset="0"/>
                          </a:rPr>
                        </m:ctrlPr>
                      </m:dPr>
                      <m:e>
                        <m:r>
                          <m:rPr>
                            <m:sty m:val="p"/>
                          </m:rPr>
                          <a:rPr lang="en-US" sz="2400" b="0" i="0" smtClean="0">
                            <a:latin typeface="Cambria Math" panose="02040503050406030204" pitchFamily="18" charset="0"/>
                            <a:cs typeface="Calibri" panose="020F0502020204030204" pitchFamily="34" charset="0"/>
                          </a:rPr>
                          <m:t>x</m:t>
                        </m:r>
                      </m:e>
                    </m:d>
                    <m:r>
                      <a:rPr lang="en-US" sz="2400" b="0" i="0" smtClean="0">
                        <a:latin typeface="Cambria Math" panose="02040503050406030204" pitchFamily="18" charset="0"/>
                        <a:cs typeface="Calibri" panose="020F0502020204030204" pitchFamily="34" charset="0"/>
                      </a:rPr>
                      <m:t>=(</m:t>
                    </m:r>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ad>
                          <m:radPr>
                            <m:degHide m:val="on"/>
                            <m:ctrlPr>
                              <a:rPr lang="en-US" sz="24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4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400" b="0" i="1" smtClean="0">
                            <a:latin typeface="Cambria Math" panose="02040503050406030204" pitchFamily="18" charset="0"/>
                            <a:cs typeface="Calibri" panose="020F0502020204030204" pitchFamily="34" charset="0"/>
                          </a:rPr>
                          <m:t>2</m:t>
                        </m:r>
                      </m:sup>
                    </m:sSup>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+86)2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7429)</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r>
                  <a:rPr lang="en-US" sz="2000" dirty="0">
                    <a:latin typeface="Calibri" panose="020F0502020204030204" pitchFamily="34" charset="0"/>
                    <a:cs typeface="Calibri" panose="020F0502020204030204" pitchFamily="34" charset="0"/>
                  </a:rPr>
                  <a:t>f(-3)= 83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a:lnSpc>
                    <a:spcPct val="90000"/>
                  </a:lnSpc>
                  <a:spcBef>
                    <a:spcPts val="200"/>
                  </a:spcBef>
                </a:pPr>
                <a:r>
                  <a:rPr lang="en-US" sz="24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r>
                  <a:rPr lang="en-US" sz="2000" dirty="0">
                    <a:latin typeface="Calibri" panose="020F0502020204030204" pitchFamily="34" charset="0"/>
                    <a:cs typeface="Calibri" panose="020F0502020204030204" pitchFamily="34" charset="0"/>
                  </a:rPr>
                  <a:t>(87⋅88)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(2⋅3⋅5⋅7)</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(mod 7429)</a:t>
                </a:r>
              </a:p>
              <a:p>
                <a:pPr>
                  <a:lnSpc>
                    <a:spcPct val="90000"/>
                  </a:lnSpc>
                  <a:spcBef>
                    <a:spcPts val="200"/>
                  </a:spcBef>
                </a:pPr>
                <a:r>
                  <a:rPr lang="en-US" sz="2400" dirty="0">
                    <a:latin typeface="Calibri" panose="020F0502020204030204" pitchFamily="34" charset="0"/>
                    <a:cs typeface="Calibri" panose="020F0502020204030204" pitchFamily="34" charset="0"/>
                  </a:rPr>
                  <a:t>Compute (x-y, n) </a:t>
                </a:r>
              </a:p>
              <a:p>
                <a:pPr lvl="1">
                  <a:lnSpc>
                    <a:spcPct val="90000"/>
                  </a:lnSpc>
                  <a:spcBef>
                    <a:spcPts val="200"/>
                  </a:spcBef>
                </a:pPr>
                <a:r>
                  <a:rPr lang="en-US" sz="2000" dirty="0">
                    <a:latin typeface="Calibri" panose="020F0502020204030204" pitchFamily="34" charset="0"/>
                    <a:cs typeface="Calibri" panose="020F0502020204030204" pitchFamily="34" charset="0"/>
                  </a:rPr>
                  <a:t>87⋅88-2⋅3⋅5⋅7=227-210=17.  (17, 7429)= 17.</a:t>
                </a:r>
              </a:p>
              <a:p>
                <a:pPr lvl="1">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42900" y="1146464"/>
                <a:ext cx="8458200" cy="5101936"/>
              </a:xfrm>
              <a:blipFill>
                <a:blip r:embed="rId3"/>
                <a:stretch>
                  <a:fillRect l="-1048" t="-1737"/>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Trapdoor functions</a:t>
            </a:r>
          </a:p>
        </p:txBody>
      </p:sp>
      <p:sp>
        <p:nvSpPr>
          <p:cNvPr id="24581" name="Rectangle 3"/>
          <p:cNvSpPr>
            <a:spLocks noGrp="1" noChangeArrowheads="1"/>
          </p:cNvSpPr>
          <p:nvPr>
            <p:ph type="body" sz="half" idx="1"/>
          </p:nvPr>
        </p:nvSpPr>
        <p:spPr>
          <a:xfrm>
            <a:off x="228600" y="1600200"/>
            <a:ext cx="87630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f(x)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(mod n).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p, q 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h= </a:t>
            </a:r>
            <a:r>
              <a:rPr lang="en-US" sz="2000" dirty="0" err="1">
                <a:latin typeface="Calibri" panose="020F0502020204030204" pitchFamily="34" charset="0"/>
                <a:cs typeface="Calibri" panose="020F0502020204030204" pitchFamily="34" charset="0"/>
              </a:rPr>
              <a:t>g</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(mod p).  f(x)= (</a:t>
            </a:r>
            <a:r>
              <a:rPr lang="en-US" sz="2000" dirty="0" err="1">
                <a:latin typeface="Calibri" panose="020F0502020204030204" pitchFamily="34" charset="0"/>
                <a:cs typeface="Calibri" panose="020F0502020204030204" pitchFamily="34" charset="0"/>
              </a:rPr>
              <a:t>xh</a:t>
            </a:r>
            <a:r>
              <a:rPr lang="en-US" sz="2000" baseline="30000" dirty="0" err="1">
                <a:latin typeface="Calibri" panose="020F0502020204030204" pitchFamily="34" charset="0"/>
                <a:cs typeface="Calibri" panose="020F0502020204030204" pitchFamily="34" charset="0"/>
              </a:rPr>
              <a:t>b</a:t>
            </a:r>
            <a:r>
              <a:rPr lang="en-US" sz="2000" dirty="0" err="1">
                <a:latin typeface="Calibri" panose="020F0502020204030204" pitchFamily="34" charset="0"/>
                <a:cs typeface="Calibri" panose="020F0502020204030204" pitchFamily="34" charset="0"/>
              </a:rPr>
              <a:t>,g</a:t>
            </a:r>
            <a:r>
              <a:rPr lang="en-US" sz="2000" baseline="30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b selected at random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a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E(</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B= </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  Message is encoded as point on E(a, b), M.  f(M)= (</a:t>
            </a:r>
            <a:r>
              <a:rPr lang="en-US" sz="2000" dirty="0" err="1">
                <a:latin typeface="Calibri" panose="020F0502020204030204" pitchFamily="34" charset="0"/>
                <a:cs typeface="Calibri" panose="020F0502020204030204" pitchFamily="34" charset="0"/>
              </a:rPr>
              <a:t>M+rB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rP</a:t>
            </a:r>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n.</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52400"/>
            <a:ext cx="7772400" cy="609600"/>
          </a:xfrm>
        </p:spPr>
        <p:txBody>
          <a:bodyPr/>
          <a:lstStyle/>
          <a:p>
            <a:r>
              <a:rPr lang="en-US" sz="3600" dirty="0"/>
              <a:t>Linear algebra step</a:t>
            </a:r>
          </a:p>
        </p:txBody>
      </p:sp>
      <mc:AlternateContent xmlns:mc="http://schemas.openxmlformats.org/markup-compatibility/2006">
        <mc:Choice xmlns:a14="http://schemas.microsoft.com/office/drawing/2010/main" Requires="a14">
          <p:sp>
            <p:nvSpPr>
              <p:cNvPr id="222211" name="Rectangle 3"/>
              <p:cNvSpPr>
                <a:spLocks noGrp="1" noChangeArrowheads="1"/>
              </p:cNvSpPr>
              <p:nvPr>
                <p:ph type="body" idx="1"/>
              </p:nvPr>
            </p:nvSpPr>
            <p:spPr>
              <a:xfrm>
                <a:off x="381000" y="12192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p:sp>
            <p:nvSpPr>
              <p:cNvPr id="222211" name="Rectangle 3"/>
              <p:cNvSpPr>
                <a:spLocks noGrp="1" noRot="1" noChangeAspect="1" noMove="1" noResize="1" noEditPoints="1" noAdjustHandles="1" noChangeArrowheads="1" noChangeShapeType="1" noTextEdit="1"/>
              </p:cNvSpPr>
              <p:nvPr>
                <p:ph type="body" idx="1"/>
              </p:nvPr>
            </p:nvSpPr>
            <p:spPr>
              <a:xfrm>
                <a:off x="381000" y="1219200"/>
                <a:ext cx="8534400" cy="4876800"/>
              </a:xfrm>
              <a:blipFill>
                <a:blip r:embed="rId2"/>
                <a:stretch>
                  <a:fillRect l="-1189" t="-103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0"/>
            <a:ext cx="7772400" cy="914400"/>
          </a:xfrm>
        </p:spPr>
        <p:txBody>
          <a:bodyPr/>
          <a:lstStyle/>
          <a:p>
            <a:r>
              <a:rPr lang="en-US" sz="3600"/>
              <a:t>Quadratic Sieve: basic parameters</a:t>
            </a:r>
          </a:p>
        </p:txBody>
      </p:sp>
      <mc:AlternateContent xmlns:mc="http://schemas.openxmlformats.org/markup-compatibility/2006">
        <mc:Choice xmlns:a14="http://schemas.microsoft.com/office/drawing/2010/main" Requires="a14">
          <p:sp>
            <p:nvSpPr>
              <p:cNvPr id="71685" name="Rectangle 3"/>
              <p:cNvSpPr>
                <a:spLocks noGrp="1" noChangeArrowheads="1"/>
              </p:cNvSpPr>
              <p:nvPr>
                <p:ph type="body" idx="1"/>
              </p:nvPr>
            </p:nvSpPr>
            <p:spPr>
              <a:xfrm>
                <a:off x="266700" y="1181100"/>
                <a:ext cx="8610600" cy="44958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p:sp>
            <p:nvSpPr>
              <p:cNvPr id="71685" name="Rectangle 3"/>
              <p:cNvSpPr>
                <a:spLocks noGrp="1" noRot="1" noChangeAspect="1" noMove="1" noResize="1" noEditPoints="1" noAdjustHandles="1" noChangeArrowheads="1" noChangeShapeType="1" noTextEdit="1"/>
              </p:cNvSpPr>
              <p:nvPr>
                <p:ph type="body" idx="1"/>
              </p:nvPr>
            </p:nvSpPr>
            <p:spPr>
              <a:xfrm>
                <a:off x="266700" y="1181100"/>
                <a:ext cx="8610600" cy="4495800"/>
              </a:xfrm>
              <a:blipFill>
                <a:blip r:embed="rId2"/>
                <a:stretch>
                  <a:fillRect l="-1180" t="-1412" r="-1475" b="-9322"/>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1778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1866900"/>
                <a:ext cx="8458200" cy="46101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f(x)= 0 (mod p),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1866900"/>
                <a:ext cx="8458200" cy="4610100"/>
              </a:xfrm>
              <a:blipFill>
                <a:blip r:embed="rId2"/>
                <a:stretch>
                  <a:fillRect l="-750" t="-548"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76200"/>
            <a:ext cx="7772400" cy="762000"/>
          </a:xfrm>
        </p:spPr>
        <p:txBody>
          <a:bodyPr/>
          <a:lstStyle/>
          <a:p>
            <a:r>
              <a:rPr lang="en-US" sz="360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0"/>
            <a:ext cx="7772400" cy="762000"/>
          </a:xfrm>
        </p:spPr>
        <p:txBody>
          <a:bodyPr/>
          <a:lstStyle/>
          <a:p>
            <a:r>
              <a:rPr lang="en-US" sz="360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143000"/>
                <a:ext cx="8724900" cy="5105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143000"/>
                <a:ext cx="8724900" cy="5105400"/>
              </a:xfrm>
              <a:blipFill>
                <a:blip r:embed="rId2"/>
                <a:stretch>
                  <a:fillRect l="-727" t="-74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0"/>
            <a:ext cx="7772400" cy="914400"/>
          </a:xfrm>
        </p:spPr>
        <p:txBody>
          <a:bodyPr/>
          <a:lstStyle/>
          <a:p>
            <a:r>
              <a:rPr lang="en-US" sz="360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4478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447800"/>
                <a:ext cx="8343900" cy="4800600"/>
              </a:xfrm>
              <a:blipFill>
                <a:blip r:embed="rId2"/>
                <a:stretch>
                  <a:fillRect l="-608" t="-1583"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76200"/>
            <a:ext cx="7772400" cy="685800"/>
          </a:xfrm>
        </p:spPr>
        <p:txBody>
          <a:bodyPr/>
          <a:lstStyle/>
          <a:p>
            <a:r>
              <a:rPr lang="en-US" sz="360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3657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3657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0"/>
            <a:ext cx="7772400" cy="914400"/>
          </a:xfrm>
        </p:spPr>
        <p:txBody>
          <a:bodyPr/>
          <a:lstStyle/>
          <a:p>
            <a:r>
              <a:rPr lang="en-US" sz="3600"/>
              <a:t>RSA Caution: Homomorphism</a:t>
            </a:r>
          </a:p>
        </p:txBody>
      </p:sp>
      <p:sp>
        <p:nvSpPr>
          <p:cNvPr id="76805" name="Rectangle 3"/>
          <p:cNvSpPr>
            <a:spLocks noGrp="1" noChangeArrowheads="1"/>
          </p:cNvSpPr>
          <p:nvPr>
            <p:ph type="body" idx="1"/>
          </p:nvPr>
        </p:nvSpPr>
        <p:spPr>
          <a:xfrm>
            <a:off x="685800" y="19050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0"/>
            <a:ext cx="7772400" cy="914400"/>
          </a:xfrm>
        </p:spPr>
        <p:txBody>
          <a:bodyPr/>
          <a:lstStyle/>
          <a:p>
            <a:r>
              <a:rPr lang="en-US" sz="3600"/>
              <a:t>Factoring projects</a:t>
            </a:r>
          </a:p>
        </p:txBody>
      </p:sp>
      <p:sp>
        <p:nvSpPr>
          <p:cNvPr id="80901" name="Rectangle 3"/>
          <p:cNvSpPr>
            <a:spLocks noGrp="1" noChangeArrowheads="1"/>
          </p:cNvSpPr>
          <p:nvPr>
            <p:ph type="body" idx="1"/>
          </p:nvPr>
        </p:nvSpPr>
        <p:spPr>
          <a:xfrm>
            <a:off x="419100" y="17526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76200"/>
            <a:ext cx="7772400" cy="914400"/>
          </a:xfrm>
        </p:spPr>
        <p:txBody>
          <a:bodyPr/>
          <a:lstStyle/>
          <a:p>
            <a:r>
              <a:rPr lang="en-US" sz="360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400" dirty="0">
                    <a:latin typeface="Calibri" panose="020F0502020204030204" pitchFamily="34" charset="0"/>
                    <a:cs typeface="Calibri" panose="020F0502020204030204" pitchFamily="34" charset="0"/>
                  </a:rPr>
                  <a:t>We want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spcBef>
                    <a:spcPts val="200"/>
                  </a:spcBef>
                </a:pPr>
                <a:r>
                  <a:rPr lang="en-US" sz="24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m:t>
                        </m:r>
                      </m:num>
                      <m:den>
                        <m:r>
                          <a:rPr lang="en-US" sz="2400" b="0" i="1" dirty="0" smtClean="0">
                            <a:latin typeface="Cambria Math" panose="02040503050406030204" pitchFamily="18" charset="0"/>
                          </a:rPr>
                          <m:t>𝑝</m:t>
                        </m:r>
                      </m:den>
                    </m:f>
                    <m:r>
                      <a:rPr lang="en-US" sz="2400" b="0" i="1" dirty="0"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r>
                      <a:rPr lang="en-US" sz="2400" i="1" baseline="30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𝑔</m:t>
                        </m:r>
                      </m:e>
                      <m:sup>
                        <m:f>
                          <m:fPr>
                            <m:type m:val="skw"/>
                            <m:ctrlPr>
                              <a:rPr lang="en-US" sz="2400" i="1" dirty="0" smtClean="0">
                                <a:latin typeface="Cambria Math" panose="02040503050406030204" pitchFamily="18" charset="0"/>
                                <a:cs typeface="Calibri" panose="020F0502020204030204" pitchFamily="34" charset="0"/>
                              </a:rPr>
                            </m:ctrlPr>
                          </m:fPr>
                          <m:num>
                            <m:r>
                              <a:rPr lang="en-US" sz="2400" b="0" i="1" dirty="0" smtClean="0">
                                <a:latin typeface="Cambria Math" panose="02040503050406030204" pitchFamily="18" charset="0"/>
                                <a:cs typeface="Calibri" panose="020F0502020204030204" pitchFamily="34" charset="0"/>
                              </a:rPr>
                              <m:t>𝑛</m:t>
                            </m:r>
                          </m:num>
                          <m:den>
                            <m:r>
                              <a:rPr lang="en-US" sz="2400" b="0" i="1" dirty="0" smtClean="0">
                                <a:latin typeface="Cambria Math" panose="02040503050406030204" pitchFamily="18" charset="0"/>
                                <a:cs typeface="Calibri" panose="020F0502020204030204" pitchFamily="34" charset="0"/>
                              </a:rPr>
                              <m:t>2</m:t>
                            </m:r>
                          </m:den>
                        </m:f>
                      </m:sup>
                    </m:sSup>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b="0" i="0"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4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1280" t="-1146" r="-1120" b="-4011"/>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76200"/>
            <a:ext cx="7772400" cy="685800"/>
          </a:xfrm>
        </p:spPr>
        <p:txBody>
          <a:bodyPr/>
          <a:lstStyle/>
          <a:p>
            <a:r>
              <a:rPr lang="en-US" sz="360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a:t>General case - </a:t>
            </a:r>
            <a:r>
              <a:rPr lang="en-US" sz="3600" err="1"/>
              <a:t>Tonelli</a:t>
            </a:r>
            <a:r>
              <a:rPr lang="en-US" sz="3600"/>
              <a:t>-Shanks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533400" y="12954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𝑛𝑞</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baseline="30000" dirty="0" err="1">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533400" y="1295400"/>
                <a:ext cx="8229600" cy="4724400"/>
              </a:xfrm>
              <a:blipFill>
                <a:blip r:embed="rId2"/>
                <a:stretch>
                  <a:fillRect l="-924" t="-804"/>
                </a:stretch>
              </a:blipFill>
            </p:spPr>
            <p:txBody>
              <a:bodyPr/>
              <a:lstStyle/>
              <a:p>
                <a:r>
                  <a:rPr lang="en-US">
                    <a:noFill/>
                  </a:rPr>
                  <a:t> </a:t>
                </a:r>
              </a:p>
            </p:txBody>
          </p:sp>
        </mc:Fallback>
      </mc:AlternateContent>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 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76200"/>
            <a:ext cx="7772400" cy="990600"/>
          </a:xfrm>
        </p:spPr>
        <p:txBody>
          <a:bodyPr/>
          <a:lstStyle/>
          <a:p>
            <a:r>
              <a:rPr lang="en-US" sz="3600" err="1"/>
              <a:t>Diffie</a:t>
            </a:r>
            <a:r>
              <a:rPr lang="en-US" sz="3600"/>
              <a:t>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72506</TotalTime>
  <Words>12075</Words>
  <Application>Microsoft Macintosh PowerPoint</Application>
  <PresentationFormat>Letter Paper (8.5x11 in)</PresentationFormat>
  <Paragraphs>1183</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3986</cp:revision>
  <cp:lastPrinted>2025-04-22T00:46:11Z</cp:lastPrinted>
  <dcterms:created xsi:type="dcterms:W3CDTF">2013-03-13T03:43:13Z</dcterms:created>
  <dcterms:modified xsi:type="dcterms:W3CDTF">2025-04-22T03:45:54Z</dcterms:modified>
</cp:coreProperties>
</file>